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12"/>
  </p:notesMasterIdLst>
  <p:sldIdLst>
    <p:sldId id="256" r:id="rId3"/>
    <p:sldId id="257" r:id="rId4"/>
    <p:sldId id="258" r:id="rId5"/>
    <p:sldId id="268" r:id="rId6"/>
    <p:sldId id="261" r:id="rId7"/>
    <p:sldId id="263" r:id="rId8"/>
    <p:sldId id="265" r:id="rId9"/>
    <p:sldId id="264" r:id="rId10"/>
    <p:sldId id="267" r:id="rId11"/>
  </p:sldIdLst>
  <p:sldSz cx="9144000" cy="5143500" type="screen16x9"/>
  <p:notesSz cx="6858000" cy="9144000"/>
  <p:embeddedFontLst>
    <p:embeddedFont>
      <p:font typeface="Lato Light" panose="020F0502020204030203"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Montserrat Light" panose="000004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226E76-20E4-47CC-BF58-DDC936428145}" v="5" dt="2024-04-16T02:12:31.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0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microsoft.com/office/2015/10/relationships/revisionInfo" Target="revisionInfo.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cb754f054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2cb754f0544_0_7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cb754f054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cb754f0544_0_19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b754f054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g2cb754f0544_0_4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b754f054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g2cb754f0544_0_4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52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c97bc734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lt1"/>
                </a:solidFill>
                <a:latin typeface="Lato Light"/>
                <a:ea typeface="Lato Light"/>
                <a:cs typeface="Lato Light"/>
                <a:sym typeface="Lato Light"/>
              </a:rPr>
              <a:t>Worldwide occurrence of earthquakes; dots are color-c</a:t>
            </a:r>
            <a:endParaRPr lang="en-US" sz="300" dirty="0"/>
          </a:p>
          <a:p>
            <a:pPr marL="0" lvl="0" indent="0" algn="l" rtl="0">
              <a:spcBef>
                <a:spcPts val="0"/>
              </a:spcBef>
              <a:spcAft>
                <a:spcPts val="0"/>
              </a:spcAft>
              <a:buNone/>
            </a:pPr>
            <a:endParaRPr dirty="0"/>
          </a:p>
        </p:txBody>
      </p:sp>
      <p:sp>
        <p:nvSpPr>
          <p:cNvPr id="181" name="Google Shape;181;g2cc97bc734b_3_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46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b754f054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cb754f0544_0_32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b754f054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cb754f0544_0_37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b754f0544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highlight>
                  <a:srgbClr val="F8F8F8"/>
                </a:highlight>
                <a:latin typeface="Slack-Lato"/>
              </a:rPr>
              <a:t>All the data were collected from United States Geological Survey (USGS) website which is openly available to the public. The dataset includes geographic information such as latitude, longitude, magnitude, and other relevant data. According to USGS, the data is generated from PAGER (Prompt Assessment of Global Earthquakes for Response), an automated system that processes seismic data from remote sensors worldwide. We gathered the data to provide a 30-day overview of earthquake activity through the world. The dataset does not contain any personally identifiable information (PII).</a:t>
            </a:r>
            <a:endParaRPr dirty="0"/>
          </a:p>
        </p:txBody>
      </p:sp>
      <p:sp>
        <p:nvSpPr>
          <p:cNvPr id="214" name="Google Shape;214;g2cb754f0544_0_34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b754f054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2" name="Google Shape;252;g2cb754f0544_0_40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6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103769" y="-97971"/>
            <a:ext cx="9351600" cy="53394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8"/>
        <p:cNvGrpSpPr/>
        <p:nvPr/>
      </p:nvGrpSpPr>
      <p:grpSpPr>
        <a:xfrm>
          <a:off x="0" y="0"/>
          <a:ext cx="0" cy="0"/>
          <a:chOff x="0" y="0"/>
          <a:chExt cx="0" cy="0"/>
        </a:xfrm>
      </p:grpSpPr>
      <p:sp>
        <p:nvSpPr>
          <p:cNvPr id="59" name="Google Shape;59;p15"/>
          <p:cNvSpPr>
            <a:spLocks noGrp="1"/>
          </p:cNvSpPr>
          <p:nvPr>
            <p:ph type="pic" idx="2"/>
          </p:nvPr>
        </p:nvSpPr>
        <p:spPr>
          <a:xfrm>
            <a:off x="-103769" y="-97971"/>
            <a:ext cx="9351600" cy="53394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61"/>
        <p:cNvGrpSpPr/>
        <p:nvPr/>
      </p:nvGrpSpPr>
      <p:grpSpPr>
        <a:xfrm>
          <a:off x="0" y="0"/>
          <a:ext cx="0" cy="0"/>
          <a:chOff x="0" y="0"/>
          <a:chExt cx="0" cy="0"/>
        </a:xfrm>
      </p:grpSpPr>
      <p:sp>
        <p:nvSpPr>
          <p:cNvPr id="62" name="Google Shape;62;p17"/>
          <p:cNvSpPr>
            <a:spLocks noGrp="1"/>
          </p:cNvSpPr>
          <p:nvPr>
            <p:ph type="pic" idx="2"/>
          </p:nvPr>
        </p:nvSpPr>
        <p:spPr>
          <a:xfrm>
            <a:off x="5670757" y="-97971"/>
            <a:ext cx="3576900" cy="53394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lide">
  <p:cSld name="1_Slide">
    <p:spTree>
      <p:nvGrpSpPr>
        <p:cNvPr id="1" name="Shape 63"/>
        <p:cNvGrpSpPr/>
        <p:nvPr/>
      </p:nvGrpSpPr>
      <p:grpSpPr>
        <a:xfrm>
          <a:off x="0" y="0"/>
          <a:ext cx="0" cy="0"/>
          <a:chOff x="0" y="0"/>
          <a:chExt cx="0" cy="0"/>
        </a:xfrm>
      </p:grpSpPr>
      <p:sp>
        <p:nvSpPr>
          <p:cNvPr id="64" name="Google Shape;64;p18"/>
          <p:cNvSpPr>
            <a:spLocks noGrp="1"/>
          </p:cNvSpPr>
          <p:nvPr>
            <p:ph type="pic" idx="2"/>
          </p:nvPr>
        </p:nvSpPr>
        <p:spPr>
          <a:xfrm>
            <a:off x="4647350" y="1812416"/>
            <a:ext cx="3798000" cy="28473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Slide">
  <p:cSld name="2_Slide">
    <p:spTree>
      <p:nvGrpSpPr>
        <p:cNvPr id="1" name="Shape 65"/>
        <p:cNvGrpSpPr/>
        <p:nvPr/>
      </p:nvGrpSpPr>
      <p:grpSpPr>
        <a:xfrm>
          <a:off x="0" y="0"/>
          <a:ext cx="0" cy="0"/>
          <a:chOff x="0" y="0"/>
          <a:chExt cx="0" cy="0"/>
        </a:xfrm>
      </p:grpSpPr>
      <p:sp>
        <p:nvSpPr>
          <p:cNvPr id="66" name="Google Shape;66;p19"/>
          <p:cNvSpPr>
            <a:spLocks noGrp="1"/>
          </p:cNvSpPr>
          <p:nvPr>
            <p:ph type="pic" idx="2"/>
          </p:nvPr>
        </p:nvSpPr>
        <p:spPr>
          <a:xfrm>
            <a:off x="-142713" y="-134711"/>
            <a:ext cx="3655500" cy="54129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Slide">
  <p:cSld name="3_Slide">
    <p:spTree>
      <p:nvGrpSpPr>
        <p:cNvPr id="1" name="Shape 67"/>
        <p:cNvGrpSpPr/>
        <p:nvPr/>
      </p:nvGrpSpPr>
      <p:grpSpPr>
        <a:xfrm>
          <a:off x="0" y="0"/>
          <a:ext cx="0" cy="0"/>
          <a:chOff x="0" y="0"/>
          <a:chExt cx="0" cy="0"/>
        </a:xfrm>
      </p:grpSpPr>
      <p:sp>
        <p:nvSpPr>
          <p:cNvPr id="68" name="Google Shape;68;p20"/>
          <p:cNvSpPr>
            <a:spLocks noGrp="1"/>
          </p:cNvSpPr>
          <p:nvPr>
            <p:ph type="pic" idx="2"/>
          </p:nvPr>
        </p:nvSpPr>
        <p:spPr>
          <a:xfrm>
            <a:off x="5652375" y="1145807"/>
            <a:ext cx="4478100" cy="27405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Slide">
  <p:cSld name="4_Slide">
    <p:spTree>
      <p:nvGrpSpPr>
        <p:cNvPr id="1" name="Shape 69"/>
        <p:cNvGrpSpPr/>
        <p:nvPr/>
      </p:nvGrpSpPr>
      <p:grpSpPr>
        <a:xfrm>
          <a:off x="0" y="0"/>
          <a:ext cx="0" cy="0"/>
          <a:chOff x="0" y="0"/>
          <a:chExt cx="0" cy="0"/>
        </a:xfrm>
      </p:grpSpPr>
      <p:sp>
        <p:nvSpPr>
          <p:cNvPr id="70" name="Google Shape;70;p21"/>
          <p:cNvSpPr>
            <a:spLocks noGrp="1"/>
          </p:cNvSpPr>
          <p:nvPr>
            <p:ph type="pic" idx="2"/>
          </p:nvPr>
        </p:nvSpPr>
        <p:spPr>
          <a:xfrm>
            <a:off x="998037" y="1932370"/>
            <a:ext cx="1641600" cy="1641600"/>
          </a:xfrm>
          <a:prstGeom prst="ellipse">
            <a:avLst/>
          </a:prstGeom>
          <a:solidFill>
            <a:srgbClr val="F2F2F2"/>
          </a:solidFill>
          <a:ln>
            <a:noFill/>
          </a:ln>
        </p:spPr>
      </p:sp>
      <p:sp>
        <p:nvSpPr>
          <p:cNvPr id="71" name="Google Shape;71;p21"/>
          <p:cNvSpPr>
            <a:spLocks noGrp="1"/>
          </p:cNvSpPr>
          <p:nvPr>
            <p:ph type="pic" idx="3"/>
          </p:nvPr>
        </p:nvSpPr>
        <p:spPr>
          <a:xfrm>
            <a:off x="3763256" y="1932370"/>
            <a:ext cx="1641600" cy="1641600"/>
          </a:xfrm>
          <a:prstGeom prst="ellipse">
            <a:avLst/>
          </a:prstGeom>
          <a:solidFill>
            <a:srgbClr val="F2F2F2"/>
          </a:solidFill>
          <a:ln>
            <a:noFill/>
          </a:ln>
        </p:spPr>
      </p:sp>
      <p:sp>
        <p:nvSpPr>
          <p:cNvPr id="72" name="Google Shape;72;p21"/>
          <p:cNvSpPr>
            <a:spLocks noGrp="1"/>
          </p:cNvSpPr>
          <p:nvPr>
            <p:ph type="pic" idx="4"/>
          </p:nvPr>
        </p:nvSpPr>
        <p:spPr>
          <a:xfrm>
            <a:off x="6504043" y="1932370"/>
            <a:ext cx="1641600" cy="1641600"/>
          </a:xfrm>
          <a:prstGeom prst="ellipse">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628650" y="273844"/>
            <a:ext cx="7886700" cy="994200"/>
          </a:xfrm>
          <a:prstGeom prst="rect">
            <a:avLst/>
          </a:prstGeom>
          <a:noFill/>
          <a:ln>
            <a:noFill/>
          </a:ln>
        </p:spPr>
        <p:txBody>
          <a:bodyPr spcFirstLastPara="1" wrap="square" lIns="34300" tIns="17150" rIns="34300" bIns="1715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500"/>
              <a:buNone/>
              <a:defRPr sz="700"/>
            </a:lvl2pPr>
            <a:lvl3pPr lvl="2" rtl="0">
              <a:spcBef>
                <a:spcPts val="0"/>
              </a:spcBef>
              <a:spcAft>
                <a:spcPts val="0"/>
              </a:spcAft>
              <a:buSzPts val="500"/>
              <a:buNone/>
              <a:defRPr sz="700"/>
            </a:lvl3pPr>
            <a:lvl4pPr lvl="3" rtl="0">
              <a:spcBef>
                <a:spcPts val="0"/>
              </a:spcBef>
              <a:spcAft>
                <a:spcPts val="0"/>
              </a:spcAft>
              <a:buSzPts val="500"/>
              <a:buNone/>
              <a:defRPr sz="700"/>
            </a:lvl4pPr>
            <a:lvl5pPr lvl="4" rtl="0">
              <a:spcBef>
                <a:spcPts val="0"/>
              </a:spcBef>
              <a:spcAft>
                <a:spcPts val="0"/>
              </a:spcAft>
              <a:buSzPts val="500"/>
              <a:buNone/>
              <a:defRPr sz="700"/>
            </a:lvl5pPr>
            <a:lvl6pPr lvl="5" rtl="0">
              <a:spcBef>
                <a:spcPts val="0"/>
              </a:spcBef>
              <a:spcAft>
                <a:spcPts val="0"/>
              </a:spcAft>
              <a:buSzPts val="500"/>
              <a:buNone/>
              <a:defRPr sz="700"/>
            </a:lvl6pPr>
            <a:lvl7pPr lvl="6" rtl="0">
              <a:spcBef>
                <a:spcPts val="0"/>
              </a:spcBef>
              <a:spcAft>
                <a:spcPts val="0"/>
              </a:spcAft>
              <a:buSzPts val="500"/>
              <a:buNone/>
              <a:defRPr sz="700"/>
            </a:lvl7pPr>
            <a:lvl8pPr lvl="7" rtl="0">
              <a:spcBef>
                <a:spcPts val="0"/>
              </a:spcBef>
              <a:spcAft>
                <a:spcPts val="0"/>
              </a:spcAft>
              <a:buSzPts val="500"/>
              <a:buNone/>
              <a:defRPr sz="700"/>
            </a:lvl8pPr>
            <a:lvl9pPr lvl="8" rtl="0">
              <a:spcBef>
                <a:spcPts val="0"/>
              </a:spcBef>
              <a:spcAft>
                <a:spcPts val="0"/>
              </a:spcAft>
              <a:buSzPts val="500"/>
              <a:buNone/>
              <a:defRPr sz="700"/>
            </a:lvl9pPr>
          </a:lstStyle>
          <a:p>
            <a:endParaRPr/>
          </a:p>
        </p:txBody>
      </p:sp>
      <p:sp>
        <p:nvSpPr>
          <p:cNvPr id="54" name="Google Shape;54;p14"/>
          <p:cNvSpPr txBox="1">
            <a:spLocks noGrp="1"/>
          </p:cNvSpPr>
          <p:nvPr>
            <p:ph type="body" idx="1"/>
          </p:nvPr>
        </p:nvSpPr>
        <p:spPr>
          <a:xfrm>
            <a:off x="628650" y="1369219"/>
            <a:ext cx="7886700" cy="3263400"/>
          </a:xfrm>
          <a:prstGeom prst="rect">
            <a:avLst/>
          </a:prstGeom>
          <a:noFill/>
          <a:ln>
            <a:noFill/>
          </a:ln>
        </p:spPr>
        <p:txBody>
          <a:bodyPr spcFirstLastPara="1" wrap="square" lIns="34300" tIns="17150" rIns="34300" bIns="17150" anchor="t" anchorCtr="0">
            <a:normAutofit/>
          </a:bodyPr>
          <a:lstStyle>
            <a:lvl1pPr marL="457200" marR="0" lvl="0" indent="-228600" algn="l"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dt" idx="10"/>
          </p:nvPr>
        </p:nvSpPr>
        <p:spPr>
          <a:xfrm>
            <a:off x="628650" y="4767263"/>
            <a:ext cx="2057400" cy="273900"/>
          </a:xfrm>
          <a:prstGeom prst="rect">
            <a:avLst/>
          </a:prstGeom>
          <a:noFill/>
          <a:ln>
            <a:noFill/>
          </a:ln>
        </p:spPr>
        <p:txBody>
          <a:bodyPr spcFirstLastPara="1" wrap="square" lIns="34300" tIns="17150" rIns="34300" bIns="17150" anchor="ctr" anchorCtr="0">
            <a:noAutofit/>
          </a:bodyPr>
          <a:lstStyle>
            <a:lvl1pPr marR="0" lvl="0" algn="l" rtl="0">
              <a:spcBef>
                <a:spcPts val="0"/>
              </a:spcBef>
              <a:spcAft>
                <a:spcPts val="0"/>
              </a:spcAft>
              <a:buSzPts val="500"/>
              <a:buNone/>
              <a:defRPr sz="900" b="0" i="0" u="none" strike="noStrike" cap="none">
                <a:solidFill>
                  <a:srgbClr val="B9B9B9"/>
                </a:solidFill>
                <a:latin typeface="Calibri"/>
                <a:ea typeface="Calibri"/>
                <a:cs typeface="Calibri"/>
                <a:sym typeface="Calibri"/>
              </a:defRPr>
            </a:lvl1pPr>
            <a:lvl2pPr marR="0" lvl="1"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ftr" idx="11"/>
          </p:nvPr>
        </p:nvSpPr>
        <p:spPr>
          <a:xfrm>
            <a:off x="3028950" y="4767263"/>
            <a:ext cx="3086100" cy="273900"/>
          </a:xfrm>
          <a:prstGeom prst="rect">
            <a:avLst/>
          </a:prstGeom>
          <a:noFill/>
          <a:ln>
            <a:noFill/>
          </a:ln>
        </p:spPr>
        <p:txBody>
          <a:bodyPr spcFirstLastPara="1" wrap="square" lIns="34300" tIns="17150" rIns="34300" bIns="17150" anchor="ctr" anchorCtr="0">
            <a:noAutofit/>
          </a:bodyPr>
          <a:lstStyle>
            <a:lvl1pPr marR="0" lvl="0" algn="ctr" rtl="0">
              <a:spcBef>
                <a:spcPts val="0"/>
              </a:spcBef>
              <a:spcAft>
                <a:spcPts val="0"/>
              </a:spcAft>
              <a:buSzPts val="500"/>
              <a:buNone/>
              <a:defRPr sz="900" b="0" i="0" u="none" strike="noStrike" cap="none">
                <a:solidFill>
                  <a:srgbClr val="B9B9B9"/>
                </a:solidFill>
                <a:latin typeface="Calibri"/>
                <a:ea typeface="Calibri"/>
                <a:cs typeface="Calibri"/>
                <a:sym typeface="Calibri"/>
              </a:defRPr>
            </a:lvl1pPr>
            <a:lvl2pPr marR="0" lvl="1"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34300" tIns="17150" rIns="34300" bIns="17150" anchor="ctr" anchorCtr="0">
            <a:noAutofit/>
          </a:bodyPr>
          <a:lstStyle>
            <a:lvl1pPr marL="0" marR="0" lvl="0" indent="0" algn="r" rtl="0">
              <a:spcBef>
                <a:spcPts val="0"/>
              </a:spcBef>
              <a:buNone/>
              <a:defRPr sz="900" b="0" i="0" u="none" strike="noStrike" cap="none">
                <a:solidFill>
                  <a:srgbClr val="B9B9B9"/>
                </a:solidFill>
                <a:latin typeface="Calibri"/>
                <a:ea typeface="Calibri"/>
                <a:cs typeface="Calibri"/>
                <a:sym typeface="Calibri"/>
              </a:defRPr>
            </a:lvl1pPr>
            <a:lvl2pPr marL="0" marR="0" lvl="1" indent="0" algn="r" rtl="0">
              <a:spcBef>
                <a:spcPts val="0"/>
              </a:spcBef>
              <a:buNone/>
              <a:defRPr sz="900" b="0" i="0" u="none" strike="noStrike" cap="none">
                <a:solidFill>
                  <a:srgbClr val="B9B9B9"/>
                </a:solidFill>
                <a:latin typeface="Calibri"/>
                <a:ea typeface="Calibri"/>
                <a:cs typeface="Calibri"/>
                <a:sym typeface="Calibri"/>
              </a:defRPr>
            </a:lvl2pPr>
            <a:lvl3pPr marL="0" marR="0" lvl="2" indent="0" algn="r" rtl="0">
              <a:spcBef>
                <a:spcPts val="0"/>
              </a:spcBef>
              <a:buNone/>
              <a:defRPr sz="900" b="0" i="0" u="none" strike="noStrike" cap="none">
                <a:solidFill>
                  <a:srgbClr val="B9B9B9"/>
                </a:solidFill>
                <a:latin typeface="Calibri"/>
                <a:ea typeface="Calibri"/>
                <a:cs typeface="Calibri"/>
                <a:sym typeface="Calibri"/>
              </a:defRPr>
            </a:lvl3pPr>
            <a:lvl4pPr marL="0" marR="0" lvl="3" indent="0" algn="r" rtl="0">
              <a:spcBef>
                <a:spcPts val="0"/>
              </a:spcBef>
              <a:buNone/>
              <a:defRPr sz="900" b="0" i="0" u="none" strike="noStrike" cap="none">
                <a:solidFill>
                  <a:srgbClr val="B9B9B9"/>
                </a:solidFill>
                <a:latin typeface="Calibri"/>
                <a:ea typeface="Calibri"/>
                <a:cs typeface="Calibri"/>
                <a:sym typeface="Calibri"/>
              </a:defRPr>
            </a:lvl4pPr>
            <a:lvl5pPr marL="0" marR="0" lvl="4" indent="0" algn="r" rtl="0">
              <a:spcBef>
                <a:spcPts val="0"/>
              </a:spcBef>
              <a:buNone/>
              <a:defRPr sz="900" b="0" i="0" u="none" strike="noStrike" cap="none">
                <a:solidFill>
                  <a:srgbClr val="B9B9B9"/>
                </a:solidFill>
                <a:latin typeface="Calibri"/>
                <a:ea typeface="Calibri"/>
                <a:cs typeface="Calibri"/>
                <a:sym typeface="Calibri"/>
              </a:defRPr>
            </a:lvl5pPr>
            <a:lvl6pPr marL="0" marR="0" lvl="5" indent="0" algn="r" rtl="0">
              <a:spcBef>
                <a:spcPts val="0"/>
              </a:spcBef>
              <a:buNone/>
              <a:defRPr sz="900" b="0" i="0" u="none" strike="noStrike" cap="none">
                <a:solidFill>
                  <a:srgbClr val="B9B9B9"/>
                </a:solidFill>
                <a:latin typeface="Calibri"/>
                <a:ea typeface="Calibri"/>
                <a:cs typeface="Calibri"/>
                <a:sym typeface="Calibri"/>
              </a:defRPr>
            </a:lvl6pPr>
            <a:lvl7pPr marL="0" marR="0" lvl="6" indent="0" algn="r" rtl="0">
              <a:spcBef>
                <a:spcPts val="0"/>
              </a:spcBef>
              <a:buNone/>
              <a:defRPr sz="900" b="0" i="0" u="none" strike="noStrike" cap="none">
                <a:solidFill>
                  <a:srgbClr val="B9B9B9"/>
                </a:solidFill>
                <a:latin typeface="Calibri"/>
                <a:ea typeface="Calibri"/>
                <a:cs typeface="Calibri"/>
                <a:sym typeface="Calibri"/>
              </a:defRPr>
            </a:lvl7pPr>
            <a:lvl8pPr marL="0" marR="0" lvl="7" indent="0" algn="r" rtl="0">
              <a:spcBef>
                <a:spcPts val="0"/>
              </a:spcBef>
              <a:buNone/>
              <a:defRPr sz="900" b="0" i="0" u="none" strike="noStrike" cap="none">
                <a:solidFill>
                  <a:srgbClr val="B9B9B9"/>
                </a:solidFill>
                <a:latin typeface="Calibri"/>
                <a:ea typeface="Calibri"/>
                <a:cs typeface="Calibri"/>
                <a:sym typeface="Calibri"/>
              </a:defRPr>
            </a:lvl8pPr>
            <a:lvl9pPr marL="0" marR="0" lvl="8" indent="0" algn="r" rtl="0">
              <a:spcBef>
                <a:spcPts val="0"/>
              </a:spcBef>
              <a:buNone/>
              <a:defRPr sz="900" b="0" i="0" u="none" strike="noStrike" cap="none">
                <a:solidFill>
                  <a:srgbClr val="B9B9B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hyperlink" Target="https://www.usgs.gov/faqs/how-are-earthquakes-recorded-how-are-earthquakes-measured-how-magnitude-earthquake-determin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alpha val="80000"/>
          </a:schemeClr>
        </a:solidFill>
        <a:effectLst/>
      </p:bgPr>
    </p:bg>
    <p:spTree>
      <p:nvGrpSpPr>
        <p:cNvPr id="1" name="Shape 76"/>
        <p:cNvGrpSpPr/>
        <p:nvPr/>
      </p:nvGrpSpPr>
      <p:grpSpPr>
        <a:xfrm>
          <a:off x="0" y="0"/>
          <a:ext cx="0" cy="0"/>
          <a:chOff x="0" y="0"/>
          <a:chExt cx="0" cy="0"/>
        </a:xfrm>
      </p:grpSpPr>
      <p:pic>
        <p:nvPicPr>
          <p:cNvPr id="77" name="Google Shape;77;p22"/>
          <p:cNvPicPr preferRelativeResize="0">
            <a:picLocks noGrp="1"/>
          </p:cNvPicPr>
          <p:nvPr>
            <p:ph type="pic" idx="2"/>
          </p:nvPr>
        </p:nvPicPr>
        <p:blipFill rotWithShape="1">
          <a:blip r:embed="rId3">
            <a:alphaModFix/>
          </a:blip>
          <a:srcRect t="7074" b="7074"/>
          <a:stretch/>
        </p:blipFill>
        <p:spPr>
          <a:xfrm>
            <a:off x="-103769" y="-97971"/>
            <a:ext cx="9351598" cy="5339401"/>
          </a:xfrm>
          <a:prstGeom prst="rect">
            <a:avLst/>
          </a:prstGeom>
          <a:solidFill>
            <a:srgbClr val="F2F2F2"/>
          </a:solidFill>
          <a:ln>
            <a:noFill/>
          </a:ln>
        </p:spPr>
      </p:pic>
      <p:sp>
        <p:nvSpPr>
          <p:cNvPr id="78" name="Google Shape;78;p22"/>
          <p:cNvSpPr/>
          <p:nvPr/>
        </p:nvSpPr>
        <p:spPr>
          <a:xfrm flipH="1">
            <a:off x="-103800" y="-97971"/>
            <a:ext cx="9351600" cy="5389015"/>
          </a:xfrm>
          <a:prstGeom prst="rect">
            <a:avLst/>
          </a:prstGeom>
          <a:solidFill>
            <a:schemeClr val="dk2">
              <a:alpha val="89800"/>
            </a:scheme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81" name="Google Shape;81;p22"/>
          <p:cNvGrpSpPr/>
          <p:nvPr/>
        </p:nvGrpSpPr>
        <p:grpSpPr>
          <a:xfrm>
            <a:off x="798368" y="527871"/>
            <a:ext cx="7733073" cy="1265741"/>
            <a:chOff x="2558214" y="5272944"/>
            <a:chExt cx="15136741" cy="3375307"/>
          </a:xfrm>
        </p:grpSpPr>
        <p:sp>
          <p:nvSpPr>
            <p:cNvPr id="82" name="Google Shape;82;p22"/>
            <p:cNvSpPr txBox="1"/>
            <p:nvPr/>
          </p:nvSpPr>
          <p:spPr>
            <a:xfrm>
              <a:off x="5023473" y="5272944"/>
              <a:ext cx="12671482" cy="3375307"/>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4000" b="1" dirty="0">
                  <a:solidFill>
                    <a:schemeClr val="lt1"/>
                  </a:solidFill>
                  <a:latin typeface="Montserrat SemiBold"/>
                  <a:ea typeface="Montserrat SemiBold"/>
                  <a:cs typeface="Montserrat SemiBold"/>
                  <a:sym typeface="Montserrat SemiBold"/>
                </a:rPr>
                <a:t>Global Earthquake Visualization Tool</a:t>
              </a:r>
              <a:endParaRPr sz="4000" dirty="0"/>
            </a:p>
          </p:txBody>
        </p:sp>
        <p:grpSp>
          <p:nvGrpSpPr>
            <p:cNvPr id="83" name="Google Shape;83;p22"/>
            <p:cNvGrpSpPr/>
            <p:nvPr/>
          </p:nvGrpSpPr>
          <p:grpSpPr>
            <a:xfrm>
              <a:off x="2558214" y="6030216"/>
              <a:ext cx="1922510" cy="1658718"/>
              <a:chOff x="13649325" y="7109084"/>
              <a:chExt cx="2904532" cy="2505995"/>
            </a:xfrm>
          </p:grpSpPr>
          <p:sp>
            <p:nvSpPr>
              <p:cNvPr id="84" name="Google Shape;84;p22"/>
              <p:cNvSpPr/>
              <p:nvPr/>
            </p:nvSpPr>
            <p:spPr>
              <a:xfrm>
                <a:off x="14194691" y="8687992"/>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5" name="Google Shape;85;p22"/>
              <p:cNvSpPr/>
              <p:nvPr/>
            </p:nvSpPr>
            <p:spPr>
              <a:xfrm>
                <a:off x="13649325" y="9215779"/>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 name="Google Shape;86;p22"/>
              <p:cNvSpPr/>
              <p:nvPr/>
            </p:nvSpPr>
            <p:spPr>
              <a:xfrm>
                <a:off x="14740057" y="8160204"/>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7" name="Google Shape;87;p22"/>
              <p:cNvSpPr/>
              <p:nvPr/>
            </p:nvSpPr>
            <p:spPr>
              <a:xfrm>
                <a:off x="14194691" y="7632416"/>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8" name="Google Shape;88;p22"/>
              <p:cNvSpPr/>
              <p:nvPr/>
            </p:nvSpPr>
            <p:spPr>
              <a:xfrm>
                <a:off x="13649325" y="7109084"/>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4" name="Google Shape;80;p22"/>
          <p:cNvSpPr txBox="1"/>
          <p:nvPr/>
        </p:nvSpPr>
        <p:spPr>
          <a:xfrm>
            <a:off x="5187593" y="3768735"/>
            <a:ext cx="3858752" cy="944121"/>
          </a:xfrm>
          <a:prstGeom prst="rect">
            <a:avLst/>
          </a:prstGeom>
          <a:noFill/>
          <a:ln>
            <a:noFill/>
          </a:ln>
        </p:spPr>
        <p:txBody>
          <a:bodyPr spcFirstLastPara="1" wrap="square" lIns="81550" tIns="40775" rIns="81550" bIns="40775" anchor="t" anchorCtr="0">
            <a:spAutoFit/>
          </a:bodyPr>
          <a:lstStyle/>
          <a:p>
            <a:pPr>
              <a:buClr>
                <a:schemeClr val="lt1"/>
              </a:buClr>
              <a:buSzPts val="1400"/>
            </a:pPr>
            <a:r>
              <a:rPr lang="en" b="1" dirty="0">
                <a:solidFill>
                  <a:schemeClr val="lt1"/>
                </a:solidFill>
                <a:latin typeface="Lato Light"/>
                <a:ea typeface="Lato Light"/>
                <a:cs typeface="Lato Light"/>
                <a:sym typeface="Lato Light"/>
              </a:rPr>
              <a:t>Presented by Team 8: </a:t>
            </a:r>
          </a:p>
          <a:p>
            <a:pPr>
              <a:buClr>
                <a:schemeClr val="lt1"/>
              </a:buClr>
              <a:buSzPts val="1400"/>
            </a:pPr>
            <a:r>
              <a:rPr lang="en" b="1" dirty="0">
                <a:solidFill>
                  <a:schemeClr val="lt1"/>
                </a:solidFill>
                <a:latin typeface="Lato Light"/>
                <a:ea typeface="Lato Light"/>
                <a:cs typeface="Lato Light"/>
                <a:sym typeface="Lato Light"/>
              </a:rPr>
              <a:t>Adrian Dayrit, Robert Rose, Cataldo Cocuzza, </a:t>
            </a:r>
            <a:r>
              <a:rPr lang="en-US" b="1" dirty="0">
                <a:solidFill>
                  <a:schemeClr val="lt1"/>
                </a:solidFill>
                <a:latin typeface="Lato Light"/>
                <a:ea typeface="Lato Light"/>
                <a:cs typeface="Lato Light"/>
                <a:sym typeface="Lato Light"/>
              </a:rPr>
              <a:t>Fay Muhammad, Kefan Liao and </a:t>
            </a:r>
            <a:r>
              <a:rPr lang="en" b="1" dirty="0">
                <a:solidFill>
                  <a:schemeClr val="lt1"/>
                </a:solidFill>
                <a:latin typeface="Lato Light"/>
                <a:ea typeface="Lato Light"/>
                <a:cs typeface="Lato Light"/>
                <a:sym typeface="Lato Light"/>
              </a:rPr>
              <a:t>Christopher Scarlata</a:t>
            </a:r>
            <a:endParaRPr b="1" dirty="0">
              <a:solidFill>
                <a:schemeClr val="lt1"/>
              </a:solidFill>
              <a:latin typeface="Lato Light"/>
              <a:ea typeface="Lato Light"/>
              <a:cs typeface="Lato Light"/>
              <a:sym typeface="Lato Light"/>
            </a:endParaRPr>
          </a:p>
        </p:txBody>
      </p:sp>
      <p:sp>
        <p:nvSpPr>
          <p:cNvPr id="11" name="TextBox 10">
            <a:extLst>
              <a:ext uri="{FF2B5EF4-FFF2-40B4-BE49-F238E27FC236}">
                <a16:creationId xmlns:a16="http://schemas.microsoft.com/office/drawing/2014/main" id="{CCBC4411-94C4-A39F-5D2C-D137DF8FA9E8}"/>
              </a:ext>
            </a:extLst>
          </p:cNvPr>
          <p:cNvSpPr txBox="1"/>
          <p:nvPr/>
        </p:nvSpPr>
        <p:spPr>
          <a:xfrm>
            <a:off x="-103771" y="4856712"/>
            <a:ext cx="3210955" cy="230832"/>
          </a:xfrm>
          <a:prstGeom prst="rect">
            <a:avLst/>
          </a:prstGeom>
          <a:noFill/>
        </p:spPr>
        <p:txBody>
          <a:bodyPr wrap="square">
            <a:spAutoFit/>
          </a:bodyPr>
          <a:lstStyle/>
          <a:p>
            <a:r>
              <a:rPr lang="en-US" sz="900" dirty="0">
                <a:hlinkClick r:id="rId4"/>
              </a:rPr>
              <a:t>Source: USGS - Science for a Changing World</a:t>
            </a:r>
            <a:endParaRPr lang="en-US" sz="900" dirty="0"/>
          </a:p>
        </p:txBody>
      </p:sp>
      <p:pic>
        <p:nvPicPr>
          <p:cNvPr id="178" name="Google Shape;178;p26"/>
          <p:cNvPicPr preferRelativeResize="0"/>
          <p:nvPr/>
        </p:nvPicPr>
        <p:blipFill rotWithShape="1">
          <a:blip r:embed="rId5">
            <a:alphaModFix/>
          </a:blip>
          <a:srcRect t="3122" b="3112"/>
          <a:stretch/>
        </p:blipFill>
        <p:spPr>
          <a:xfrm>
            <a:off x="412008" y="2100644"/>
            <a:ext cx="3176605" cy="2271947"/>
          </a:xfrm>
          <a:prstGeom prst="rect">
            <a:avLst/>
          </a:prstGeom>
          <a:solidFill>
            <a:schemeClr val="dk2"/>
          </a:solidFill>
          <a:ln w="28575" cap="flat" cmpd="sng">
            <a:solidFill>
              <a:schemeClr val="accent4"/>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23"/>
          <p:cNvSpPr/>
          <p:nvPr/>
        </p:nvSpPr>
        <p:spPr>
          <a:xfrm flipH="1">
            <a:off x="0" y="-3"/>
            <a:ext cx="9144000" cy="5143500"/>
          </a:xfrm>
          <a:prstGeom prst="rect">
            <a:avLst/>
          </a:prstGeom>
          <a:solidFill>
            <a:schemeClr val="dk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95" name="Google Shape;95;p23"/>
          <p:cNvSpPr txBox="1"/>
          <p:nvPr/>
        </p:nvSpPr>
        <p:spPr>
          <a:xfrm>
            <a:off x="389829" y="529739"/>
            <a:ext cx="2116689" cy="588633"/>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3600" b="1" u="sng" dirty="0">
                <a:solidFill>
                  <a:schemeClr val="lt1"/>
                </a:solidFill>
                <a:latin typeface="Montserrat SemiBold"/>
                <a:ea typeface="Montserrat SemiBold"/>
                <a:cs typeface="Montserrat SemiBold"/>
                <a:sym typeface="Montserrat SemiBold"/>
              </a:rPr>
              <a:t>Agenda</a:t>
            </a:r>
            <a:endParaRPr sz="600" u="sng" dirty="0"/>
          </a:p>
        </p:txBody>
      </p:sp>
      <p:grpSp>
        <p:nvGrpSpPr>
          <p:cNvPr id="97" name="Google Shape;97;p23"/>
          <p:cNvGrpSpPr/>
          <p:nvPr/>
        </p:nvGrpSpPr>
        <p:grpSpPr>
          <a:xfrm>
            <a:off x="263069" y="1781635"/>
            <a:ext cx="6106667" cy="1811968"/>
            <a:chOff x="7090702" y="4469286"/>
            <a:chExt cx="13026166" cy="7224753"/>
          </a:xfrm>
        </p:grpSpPr>
        <p:sp>
          <p:nvSpPr>
            <p:cNvPr id="98" name="Google Shape;98;p23"/>
            <p:cNvSpPr txBox="1"/>
            <p:nvPr/>
          </p:nvSpPr>
          <p:spPr>
            <a:xfrm>
              <a:off x="8654736" y="4633620"/>
              <a:ext cx="4897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Project Overview – Chris </a:t>
              </a:r>
              <a:endParaRPr sz="1800" dirty="0">
                <a:solidFill>
                  <a:schemeClr val="lt1"/>
                </a:solidFill>
                <a:latin typeface="Montserrat Medium"/>
                <a:ea typeface="Montserrat Medium"/>
                <a:cs typeface="Montserrat Medium"/>
                <a:sym typeface="Montserrat Medium"/>
              </a:endParaRPr>
            </a:p>
          </p:txBody>
        </p:sp>
        <p:sp>
          <p:nvSpPr>
            <p:cNvPr id="99" name="Google Shape;99;p23"/>
            <p:cNvSpPr txBox="1"/>
            <p:nvPr/>
          </p:nvSpPr>
          <p:spPr>
            <a:xfrm>
              <a:off x="8654763" y="7620777"/>
              <a:ext cx="4501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Data Overview – Adrian </a:t>
              </a:r>
              <a:endParaRPr sz="1800" dirty="0">
                <a:solidFill>
                  <a:schemeClr val="lt1"/>
                </a:solidFill>
                <a:latin typeface="Montserrat Medium"/>
                <a:ea typeface="Montserrat Medium"/>
                <a:cs typeface="Montserrat Medium"/>
                <a:sym typeface="Montserrat Medium"/>
              </a:endParaRPr>
            </a:p>
          </p:txBody>
        </p:sp>
        <p:sp>
          <p:nvSpPr>
            <p:cNvPr id="100" name="Google Shape;100;p23"/>
            <p:cNvSpPr txBox="1"/>
            <p:nvPr/>
          </p:nvSpPr>
          <p:spPr>
            <a:xfrm>
              <a:off x="8654763" y="10607934"/>
              <a:ext cx="4501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Visualizations – Cataldo</a:t>
              </a:r>
              <a:endParaRPr sz="1800" dirty="0">
                <a:solidFill>
                  <a:schemeClr val="lt1"/>
                </a:solidFill>
                <a:latin typeface="Montserrat Medium"/>
                <a:ea typeface="Montserrat Medium"/>
                <a:cs typeface="Montserrat Medium"/>
                <a:sym typeface="Montserrat Medium"/>
              </a:endParaRPr>
            </a:p>
          </p:txBody>
        </p:sp>
        <p:sp>
          <p:nvSpPr>
            <p:cNvPr id="101" name="Google Shape;101;p23"/>
            <p:cNvSpPr txBox="1"/>
            <p:nvPr/>
          </p:nvSpPr>
          <p:spPr>
            <a:xfrm>
              <a:off x="7090702" y="4469286"/>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a:solidFill>
                    <a:schemeClr val="accent1"/>
                  </a:solidFill>
                  <a:latin typeface="Montserrat SemiBold"/>
                  <a:ea typeface="Montserrat SemiBold"/>
                  <a:cs typeface="Montserrat SemiBold"/>
                  <a:sym typeface="Montserrat SemiBold"/>
                </a:rPr>
                <a:t>01</a:t>
              </a:r>
              <a:endParaRPr sz="300"/>
            </a:p>
          </p:txBody>
        </p:sp>
        <p:sp>
          <p:nvSpPr>
            <p:cNvPr id="102" name="Google Shape;102;p23"/>
            <p:cNvSpPr txBox="1"/>
            <p:nvPr/>
          </p:nvSpPr>
          <p:spPr>
            <a:xfrm>
              <a:off x="7090702" y="7460382"/>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a:solidFill>
                    <a:schemeClr val="accent1"/>
                  </a:solidFill>
                  <a:latin typeface="Montserrat SemiBold"/>
                  <a:ea typeface="Montserrat SemiBold"/>
                  <a:cs typeface="Montserrat SemiBold"/>
                  <a:sym typeface="Montserrat SemiBold"/>
                </a:rPr>
                <a:t>02</a:t>
              </a:r>
              <a:endParaRPr sz="300"/>
            </a:p>
          </p:txBody>
        </p:sp>
        <p:sp>
          <p:nvSpPr>
            <p:cNvPr id="103" name="Google Shape;103;p23"/>
            <p:cNvSpPr txBox="1"/>
            <p:nvPr/>
          </p:nvSpPr>
          <p:spPr>
            <a:xfrm>
              <a:off x="7090702" y="10451479"/>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a:solidFill>
                    <a:schemeClr val="accent1"/>
                  </a:solidFill>
                  <a:latin typeface="Montserrat SemiBold"/>
                  <a:ea typeface="Montserrat SemiBold"/>
                  <a:cs typeface="Montserrat SemiBold"/>
                  <a:sym typeface="Montserrat SemiBold"/>
                </a:rPr>
                <a:t>03</a:t>
              </a:r>
              <a:endParaRPr sz="300"/>
            </a:p>
          </p:txBody>
        </p:sp>
        <p:sp>
          <p:nvSpPr>
            <p:cNvPr id="104" name="Google Shape;104;p23"/>
            <p:cNvSpPr txBox="1"/>
            <p:nvPr/>
          </p:nvSpPr>
          <p:spPr>
            <a:xfrm>
              <a:off x="14895051" y="4633620"/>
              <a:ext cx="4501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Demo – Robert</a:t>
              </a:r>
              <a:endParaRPr sz="1800" dirty="0">
                <a:solidFill>
                  <a:schemeClr val="lt1"/>
                </a:solidFill>
                <a:latin typeface="Montserrat Medium"/>
                <a:ea typeface="Montserrat Medium"/>
                <a:cs typeface="Montserrat Medium"/>
                <a:sym typeface="Montserrat Medium"/>
              </a:endParaRPr>
            </a:p>
          </p:txBody>
        </p:sp>
        <p:sp>
          <p:nvSpPr>
            <p:cNvPr id="105" name="Google Shape;105;p23"/>
            <p:cNvSpPr txBox="1"/>
            <p:nvPr/>
          </p:nvSpPr>
          <p:spPr>
            <a:xfrm>
              <a:off x="14895051" y="7620777"/>
              <a:ext cx="5221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Future Enhancements – Fay </a:t>
              </a:r>
              <a:endParaRPr sz="1800" dirty="0">
                <a:solidFill>
                  <a:schemeClr val="lt1"/>
                </a:solidFill>
                <a:latin typeface="Montserrat Medium"/>
                <a:ea typeface="Montserrat Medium"/>
                <a:cs typeface="Montserrat Medium"/>
                <a:sym typeface="Montserrat Medium"/>
              </a:endParaRPr>
            </a:p>
          </p:txBody>
        </p:sp>
        <p:sp>
          <p:nvSpPr>
            <p:cNvPr id="106" name="Google Shape;106;p23"/>
            <p:cNvSpPr txBox="1"/>
            <p:nvPr/>
          </p:nvSpPr>
          <p:spPr>
            <a:xfrm>
              <a:off x="14895068" y="10607895"/>
              <a:ext cx="5221800" cy="874406"/>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1200" dirty="0">
                  <a:solidFill>
                    <a:schemeClr val="lt1"/>
                  </a:solidFill>
                  <a:latin typeface="Montserrat Medium"/>
                  <a:ea typeface="Montserrat Medium"/>
                  <a:cs typeface="Montserrat Medium"/>
                  <a:sym typeface="Montserrat Medium"/>
                </a:rPr>
                <a:t>Ethical Considerations – Kefan</a:t>
              </a:r>
              <a:endParaRPr sz="1800" dirty="0">
                <a:solidFill>
                  <a:schemeClr val="lt1"/>
                </a:solidFill>
                <a:latin typeface="Montserrat Medium"/>
                <a:ea typeface="Montserrat Medium"/>
                <a:cs typeface="Montserrat Medium"/>
                <a:sym typeface="Montserrat Medium"/>
              </a:endParaRPr>
            </a:p>
          </p:txBody>
        </p:sp>
        <p:sp>
          <p:nvSpPr>
            <p:cNvPr id="107" name="Google Shape;107;p23"/>
            <p:cNvSpPr txBox="1"/>
            <p:nvPr/>
          </p:nvSpPr>
          <p:spPr>
            <a:xfrm>
              <a:off x="13330990" y="4469286"/>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dirty="0">
                  <a:solidFill>
                    <a:schemeClr val="accent1"/>
                  </a:solidFill>
                  <a:latin typeface="Montserrat SemiBold"/>
                  <a:ea typeface="Montserrat SemiBold"/>
                  <a:cs typeface="Montserrat SemiBold"/>
                  <a:sym typeface="Montserrat SemiBold"/>
                </a:rPr>
                <a:t>04</a:t>
              </a:r>
              <a:endParaRPr sz="300" dirty="0"/>
            </a:p>
          </p:txBody>
        </p:sp>
        <p:sp>
          <p:nvSpPr>
            <p:cNvPr id="108" name="Google Shape;108;p23"/>
            <p:cNvSpPr txBox="1"/>
            <p:nvPr/>
          </p:nvSpPr>
          <p:spPr>
            <a:xfrm>
              <a:off x="13330990" y="7460382"/>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a:solidFill>
                    <a:schemeClr val="accent1"/>
                  </a:solidFill>
                  <a:latin typeface="Montserrat SemiBold"/>
                  <a:ea typeface="Montserrat SemiBold"/>
                  <a:cs typeface="Montserrat SemiBold"/>
                  <a:sym typeface="Montserrat SemiBold"/>
                </a:rPr>
                <a:t>05</a:t>
              </a:r>
              <a:endParaRPr sz="300"/>
            </a:p>
          </p:txBody>
        </p:sp>
        <p:sp>
          <p:nvSpPr>
            <p:cNvPr id="109" name="Google Shape;109;p23"/>
            <p:cNvSpPr txBox="1"/>
            <p:nvPr/>
          </p:nvSpPr>
          <p:spPr>
            <a:xfrm>
              <a:off x="13330990" y="10451479"/>
              <a:ext cx="1389900" cy="1242560"/>
            </a:xfrm>
            <a:prstGeom prst="rect">
              <a:avLst/>
            </a:prstGeom>
            <a:noFill/>
            <a:ln>
              <a:noFill/>
            </a:ln>
          </p:spPr>
          <p:txBody>
            <a:bodyPr spcFirstLastPara="1" wrap="square" lIns="34300" tIns="17150" rIns="34300" bIns="17150" anchor="t" anchorCtr="0">
              <a:spAutoFit/>
            </a:bodyPr>
            <a:lstStyle/>
            <a:p>
              <a:pPr marL="0" marR="0" lvl="0" indent="0" algn="ctr" rtl="0">
                <a:spcBef>
                  <a:spcPts val="0"/>
                </a:spcBef>
                <a:spcAft>
                  <a:spcPts val="0"/>
                </a:spcAft>
                <a:buNone/>
              </a:pPr>
              <a:r>
                <a:rPr lang="en" sz="1800" b="1">
                  <a:solidFill>
                    <a:schemeClr val="accent1"/>
                  </a:solidFill>
                  <a:latin typeface="Montserrat SemiBold"/>
                  <a:ea typeface="Montserrat SemiBold"/>
                  <a:cs typeface="Montserrat SemiBold"/>
                  <a:sym typeface="Montserrat SemiBold"/>
                </a:rPr>
                <a:t>06</a:t>
              </a:r>
              <a:endParaRPr sz="300"/>
            </a:p>
          </p:txBody>
        </p:sp>
      </p:grpSp>
      <p:pic>
        <p:nvPicPr>
          <p:cNvPr id="3" name="Picture 2" descr="Man with beard wearing blue shirt and navy suit looking at watch holding tan leather passport holder and airplane ticket">
            <a:extLst>
              <a:ext uri="{FF2B5EF4-FFF2-40B4-BE49-F238E27FC236}">
                <a16:creationId xmlns:a16="http://schemas.microsoft.com/office/drawing/2014/main" id="{57A0F1B8-CADC-0389-55AF-B90382DEAB59}"/>
              </a:ext>
            </a:extLst>
          </p:cNvPr>
          <p:cNvPicPr>
            <a:picLocks noChangeAspect="1"/>
          </p:cNvPicPr>
          <p:nvPr/>
        </p:nvPicPr>
        <p:blipFill>
          <a:blip r:embed="rId3"/>
          <a:stretch>
            <a:fillRect/>
          </a:stretch>
        </p:blipFill>
        <p:spPr>
          <a:xfrm>
            <a:off x="5697362" y="293059"/>
            <a:ext cx="3055713" cy="2037142"/>
          </a:xfrm>
          <a:prstGeom prst="rect">
            <a:avLst/>
          </a:prstGeom>
        </p:spPr>
      </p:pic>
      <p:sp>
        <p:nvSpPr>
          <p:cNvPr id="2" name="Google Shape;122;p24">
            <a:extLst>
              <a:ext uri="{FF2B5EF4-FFF2-40B4-BE49-F238E27FC236}">
                <a16:creationId xmlns:a16="http://schemas.microsoft.com/office/drawing/2014/main" id="{0A69075C-C831-6293-1DA5-E6B04B59929F}"/>
              </a:ext>
            </a:extLst>
          </p:cNvPr>
          <p:cNvSpPr/>
          <p:nvPr/>
        </p:nvSpPr>
        <p:spPr>
          <a:xfrm>
            <a:off x="301841" y="349531"/>
            <a:ext cx="748628" cy="68625"/>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p:nvPr/>
        </p:nvSpPr>
        <p:spPr>
          <a:xfrm flipH="1">
            <a:off x="-1" y="0"/>
            <a:ext cx="9144000" cy="5143500"/>
          </a:xfrm>
          <a:prstGeom prst="rect">
            <a:avLst/>
          </a:pr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15" name="Google Shape;115;p24"/>
          <p:cNvSpPr/>
          <p:nvPr/>
        </p:nvSpPr>
        <p:spPr>
          <a:xfrm>
            <a:off x="0" y="0"/>
            <a:ext cx="9144000" cy="5143500"/>
          </a:xfrm>
          <a:prstGeom prst="rect">
            <a:avLst/>
          </a:prstGeom>
          <a:solidFill>
            <a:schemeClr val="dk2">
              <a:alpha val="800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9" name="Google Shape;119;p24"/>
          <p:cNvSpPr/>
          <p:nvPr/>
        </p:nvSpPr>
        <p:spPr>
          <a:xfrm>
            <a:off x="595102" y="1545200"/>
            <a:ext cx="3798000" cy="2847300"/>
          </a:xfrm>
          <a:prstGeom prst="rect">
            <a:avLst/>
          </a:prstGeom>
          <a:solidFill>
            <a:schemeClr val="accent1">
              <a:alpha val="200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1" name="Google Shape;121;p24"/>
          <p:cNvSpPr txBox="1"/>
          <p:nvPr/>
        </p:nvSpPr>
        <p:spPr>
          <a:xfrm>
            <a:off x="346228" y="540025"/>
            <a:ext cx="5907319" cy="588633"/>
          </a:xfrm>
          <a:prstGeom prst="rect">
            <a:avLst/>
          </a:prstGeom>
          <a:noFill/>
          <a:ln>
            <a:noFill/>
          </a:ln>
        </p:spPr>
        <p:txBody>
          <a:bodyPr spcFirstLastPara="1" wrap="square" lIns="34300" tIns="17150" rIns="34300" bIns="17150" anchor="t" anchorCtr="0">
            <a:spAutoFit/>
          </a:bodyPr>
          <a:lstStyle/>
          <a:p>
            <a:pPr marL="0" marR="0" lvl="0" indent="0" rtl="0">
              <a:spcBef>
                <a:spcPts val="0"/>
              </a:spcBef>
              <a:spcAft>
                <a:spcPts val="0"/>
              </a:spcAft>
              <a:buNone/>
            </a:pPr>
            <a:r>
              <a:rPr lang="en" sz="3600" b="1" u="sng" dirty="0">
                <a:solidFill>
                  <a:schemeClr val="lt1"/>
                </a:solidFill>
                <a:latin typeface="Montserrat SemiBold"/>
                <a:ea typeface="Montserrat SemiBold"/>
                <a:cs typeface="Montserrat SemiBold"/>
                <a:sym typeface="Montserrat SemiBold"/>
              </a:rPr>
              <a:t>Project Overview</a:t>
            </a:r>
            <a:endParaRPr sz="700" u="sng" dirty="0"/>
          </a:p>
        </p:txBody>
      </p:sp>
      <p:sp>
        <p:nvSpPr>
          <p:cNvPr id="123" name="Google Shape;123;p24"/>
          <p:cNvSpPr txBox="1"/>
          <p:nvPr/>
        </p:nvSpPr>
        <p:spPr>
          <a:xfrm>
            <a:off x="788885" y="1742737"/>
            <a:ext cx="3242088" cy="2452226"/>
          </a:xfrm>
          <a:prstGeom prst="rect">
            <a:avLst/>
          </a:prstGeom>
          <a:noFill/>
          <a:ln>
            <a:noFill/>
          </a:ln>
        </p:spPr>
        <p:txBody>
          <a:bodyPr spcFirstLastPara="1" wrap="square" lIns="81550" tIns="40775" rIns="81550" bIns="40775"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dirty="0">
                <a:solidFill>
                  <a:schemeClr val="lt1"/>
                </a:solidFill>
                <a:latin typeface="Montserrat Light"/>
                <a:ea typeface="Montserrat Light"/>
                <a:cs typeface="Montserrat Light"/>
                <a:sym typeface="Montserrat Light"/>
              </a:rPr>
              <a:t>To provide a 30-day overview of earthquake activity throughout the world. </a:t>
            </a:r>
            <a:endParaRPr dirty="0">
              <a:solidFill>
                <a:schemeClr val="lt1"/>
              </a:solidFill>
              <a:latin typeface="Montserrat Light"/>
              <a:ea typeface="Montserrat Light"/>
              <a:cs typeface="Montserrat Light"/>
              <a:sym typeface="Montserrat Light"/>
            </a:endParaRPr>
          </a:p>
          <a:p>
            <a:pPr marL="285750" marR="0" lvl="0" indent="-285750" algn="l" rtl="0">
              <a:lnSpc>
                <a:spcPct val="100000"/>
              </a:lnSpc>
              <a:spcBef>
                <a:spcPts val="0"/>
              </a:spcBef>
              <a:spcAft>
                <a:spcPts val="0"/>
              </a:spcAft>
              <a:buClr>
                <a:schemeClr val="lt1"/>
              </a:buClr>
              <a:buSzPts val="1400"/>
              <a:buFont typeface="Arial" panose="020B0604020202020204" pitchFamily="34" charset="0"/>
              <a:buChar char="•"/>
            </a:pPr>
            <a:r>
              <a:rPr lang="en-US" dirty="0">
                <a:solidFill>
                  <a:schemeClr val="lt1"/>
                </a:solidFill>
                <a:latin typeface="Montserrat Light"/>
                <a:ea typeface="Montserrat Light"/>
                <a:cs typeface="Montserrat Light"/>
                <a:sym typeface="Montserrat Light"/>
              </a:rPr>
              <a:t>Where do they occur and with what frequency?</a:t>
            </a:r>
          </a:p>
          <a:p>
            <a:pPr marL="285750" marR="0" lvl="0" indent="-285750" algn="l" rtl="0">
              <a:lnSpc>
                <a:spcPct val="100000"/>
              </a:lnSpc>
              <a:spcBef>
                <a:spcPts val="0"/>
              </a:spcBef>
              <a:spcAft>
                <a:spcPts val="0"/>
              </a:spcAft>
              <a:buClr>
                <a:schemeClr val="lt1"/>
              </a:buClr>
              <a:buSzPts val="1400"/>
              <a:buFont typeface="Arial" panose="020B0604020202020204" pitchFamily="34" charset="0"/>
              <a:buChar char="•"/>
            </a:pPr>
            <a:r>
              <a:rPr lang="en-US" dirty="0">
                <a:solidFill>
                  <a:schemeClr val="lt1"/>
                </a:solidFill>
                <a:latin typeface="Montserrat Light"/>
                <a:ea typeface="Montserrat Light"/>
                <a:cs typeface="Montserrat Light"/>
                <a:sym typeface="Montserrat Light"/>
              </a:rPr>
              <a:t>How are earthquakes recorded and measured?</a:t>
            </a:r>
          </a:p>
          <a:p>
            <a:pPr marL="285750" marR="0" lvl="0" indent="-285750" algn="l" rtl="0">
              <a:lnSpc>
                <a:spcPct val="100000"/>
              </a:lnSpc>
              <a:spcBef>
                <a:spcPts val="0"/>
              </a:spcBef>
              <a:spcAft>
                <a:spcPts val="0"/>
              </a:spcAft>
              <a:buClr>
                <a:schemeClr val="lt1"/>
              </a:buClr>
              <a:buSzPts val="1400"/>
              <a:buFont typeface="Arial" panose="020B0604020202020204" pitchFamily="34" charset="0"/>
              <a:buChar char="•"/>
            </a:pPr>
            <a:r>
              <a:rPr lang="en-US" dirty="0">
                <a:solidFill>
                  <a:schemeClr val="lt1"/>
                </a:solidFill>
                <a:latin typeface="Montserrat Light"/>
                <a:ea typeface="Montserrat Light"/>
                <a:cs typeface="Montserrat Light"/>
                <a:sym typeface="Montserrat Light"/>
              </a:rPr>
              <a:t>How is an earthquake’s magnitude determined?</a:t>
            </a:r>
          </a:p>
          <a:p>
            <a:pPr marL="285750" marR="0" lvl="0" indent="-285750" algn="l" rtl="0">
              <a:lnSpc>
                <a:spcPct val="100000"/>
              </a:lnSpc>
              <a:spcBef>
                <a:spcPts val="0"/>
              </a:spcBef>
              <a:spcAft>
                <a:spcPts val="0"/>
              </a:spcAft>
              <a:buClr>
                <a:schemeClr val="lt1"/>
              </a:buClr>
              <a:buSzPts val="1400"/>
              <a:buFont typeface="Arial" panose="020B0604020202020204" pitchFamily="34" charset="0"/>
              <a:buChar char="•"/>
            </a:pPr>
            <a:endParaRPr dirty="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lt1"/>
              </a:buClr>
              <a:buSzPts val="1400"/>
              <a:buFont typeface="Arial"/>
              <a:buNone/>
            </a:pPr>
            <a:endParaRPr dirty="0">
              <a:solidFill>
                <a:schemeClr val="lt1"/>
              </a:solidFill>
              <a:latin typeface="Montserrat Light"/>
              <a:ea typeface="Montserrat Light"/>
              <a:cs typeface="Montserrat Light"/>
              <a:sym typeface="Montserrat Light"/>
            </a:endParaRPr>
          </a:p>
        </p:txBody>
      </p:sp>
      <p:pic>
        <p:nvPicPr>
          <p:cNvPr id="1026" name="Picture 2">
            <a:extLst>
              <a:ext uri="{FF2B5EF4-FFF2-40B4-BE49-F238E27FC236}">
                <a16:creationId xmlns:a16="http://schemas.microsoft.com/office/drawing/2014/main" id="{23B84071-FDEA-05DF-3B43-7EB40DDC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819" y="1545201"/>
            <a:ext cx="3173334" cy="28473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2;p24">
            <a:extLst>
              <a:ext uri="{FF2B5EF4-FFF2-40B4-BE49-F238E27FC236}">
                <a16:creationId xmlns:a16="http://schemas.microsoft.com/office/drawing/2014/main" id="{E82D7244-6774-95B5-173B-45BFA182827D}"/>
              </a:ext>
            </a:extLst>
          </p:cNvPr>
          <p:cNvSpPr/>
          <p:nvPr/>
        </p:nvSpPr>
        <p:spPr>
          <a:xfrm>
            <a:off x="301841" y="349531"/>
            <a:ext cx="748628" cy="68625"/>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p:nvPr/>
        </p:nvSpPr>
        <p:spPr>
          <a:xfrm flipH="1">
            <a:off x="-1" y="0"/>
            <a:ext cx="9144000" cy="5143500"/>
          </a:xfrm>
          <a:prstGeom prst="rect">
            <a:avLst/>
          </a:pr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15" name="Google Shape;115;p24"/>
          <p:cNvSpPr/>
          <p:nvPr/>
        </p:nvSpPr>
        <p:spPr>
          <a:xfrm>
            <a:off x="0" y="0"/>
            <a:ext cx="9144000" cy="5143500"/>
          </a:xfrm>
          <a:prstGeom prst="rect">
            <a:avLst/>
          </a:prstGeom>
          <a:solidFill>
            <a:schemeClr val="dk2">
              <a:alpha val="800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20" name="Google Shape;120;p24"/>
          <p:cNvGrpSpPr/>
          <p:nvPr/>
        </p:nvGrpSpPr>
        <p:grpSpPr>
          <a:xfrm>
            <a:off x="301841" y="349531"/>
            <a:ext cx="5513034" cy="779127"/>
            <a:chOff x="4108448" y="1511970"/>
            <a:chExt cx="16160700" cy="2077670"/>
          </a:xfrm>
        </p:grpSpPr>
        <p:sp>
          <p:nvSpPr>
            <p:cNvPr id="121" name="Google Shape;121;p24"/>
            <p:cNvSpPr txBox="1"/>
            <p:nvPr/>
          </p:nvSpPr>
          <p:spPr>
            <a:xfrm>
              <a:off x="4108448" y="2019953"/>
              <a:ext cx="16160700" cy="1569687"/>
            </a:xfrm>
            <a:prstGeom prst="rect">
              <a:avLst/>
            </a:prstGeom>
            <a:noFill/>
            <a:ln>
              <a:noFill/>
            </a:ln>
          </p:spPr>
          <p:txBody>
            <a:bodyPr spcFirstLastPara="1" wrap="square" lIns="34300" tIns="17150" rIns="34300" bIns="17150" anchor="t" anchorCtr="0">
              <a:spAutoFit/>
            </a:bodyPr>
            <a:lstStyle/>
            <a:p>
              <a:pPr marL="0" marR="0" lvl="0" indent="0" rtl="0">
                <a:spcBef>
                  <a:spcPts val="0"/>
                </a:spcBef>
                <a:spcAft>
                  <a:spcPts val="0"/>
                </a:spcAft>
                <a:buNone/>
              </a:pPr>
              <a:r>
                <a:rPr lang="en" sz="3600" b="1" u="sng" dirty="0">
                  <a:solidFill>
                    <a:schemeClr val="lt1"/>
                  </a:solidFill>
                  <a:latin typeface="Montserrat SemiBold"/>
                  <a:ea typeface="Montserrat SemiBold"/>
                  <a:cs typeface="Montserrat SemiBold"/>
                  <a:sym typeface="Montserrat SemiBold"/>
                </a:rPr>
                <a:t>Data Overview</a:t>
              </a:r>
              <a:endParaRPr sz="700" u="sng" dirty="0"/>
            </a:p>
          </p:txBody>
        </p:sp>
        <p:sp>
          <p:nvSpPr>
            <p:cNvPr id="122" name="Google Shape;122;p24"/>
            <p:cNvSpPr/>
            <p:nvPr/>
          </p:nvSpPr>
          <p:spPr>
            <a:xfrm>
              <a:off x="4108448" y="1511970"/>
              <a:ext cx="2194500" cy="183000"/>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grpSp>
      <p:sp>
        <p:nvSpPr>
          <p:cNvPr id="123" name="Google Shape;123;p24"/>
          <p:cNvSpPr txBox="1"/>
          <p:nvPr/>
        </p:nvSpPr>
        <p:spPr>
          <a:xfrm>
            <a:off x="676155" y="1395330"/>
            <a:ext cx="3242088" cy="3398639"/>
          </a:xfrm>
          <a:prstGeom prst="rect">
            <a:avLst/>
          </a:prstGeom>
          <a:noFill/>
          <a:ln>
            <a:noFill/>
          </a:ln>
        </p:spPr>
        <p:txBody>
          <a:bodyPr spcFirstLastPara="1" wrap="square" lIns="81550" tIns="40775" rIns="81550" bIns="40775" anchor="t" anchorCtr="0">
            <a:spAutoFit/>
          </a:bodyPr>
          <a:lstStyle/>
          <a:p>
            <a:pPr marL="0" marR="0" lvl="0" indent="0" algn="l" rtl="0">
              <a:lnSpc>
                <a:spcPct val="100000"/>
              </a:lnSpc>
              <a:spcBef>
                <a:spcPts val="300"/>
              </a:spcBef>
              <a:spcAft>
                <a:spcPts val="0"/>
              </a:spcAft>
              <a:buClr>
                <a:schemeClr val="lt1"/>
              </a:buClr>
              <a:buSzPts val="1400"/>
              <a:buFont typeface="Arial"/>
              <a:buNone/>
            </a:pPr>
            <a:r>
              <a:rPr lang="en-US" sz="1200" dirty="0">
                <a:solidFill>
                  <a:schemeClr val="lt1"/>
                </a:solidFill>
                <a:latin typeface="Montserrat ExtraBold"/>
                <a:ea typeface="Montserrat ExtraBold"/>
                <a:cs typeface="Montserrat ExtraBold"/>
                <a:sym typeface="Montserrat ExtraBold"/>
              </a:rPr>
              <a:t>Data source:</a:t>
            </a:r>
            <a:r>
              <a:rPr lang="en-US" sz="1200" dirty="0">
                <a:solidFill>
                  <a:schemeClr val="lt1"/>
                </a:solidFill>
                <a:latin typeface="Montserrat Light"/>
                <a:ea typeface="Montserrat Light"/>
                <a:cs typeface="Montserrat Light"/>
                <a:sym typeface="Montserrat Light"/>
              </a:rPr>
              <a:t> </a:t>
            </a:r>
          </a:p>
          <a:p>
            <a:pPr marL="0" marR="0" lvl="0" indent="0" algn="l" rtl="0">
              <a:lnSpc>
                <a:spcPct val="100000"/>
              </a:lnSpc>
              <a:spcBef>
                <a:spcPts val="300"/>
              </a:spcBef>
              <a:spcAft>
                <a:spcPts val="0"/>
              </a:spcAft>
              <a:buClr>
                <a:schemeClr val="lt1"/>
              </a:buClr>
              <a:buSzPts val="1400"/>
              <a:buFont typeface="Arial"/>
              <a:buNone/>
            </a:pPr>
            <a:r>
              <a:rPr lang="en-US" sz="1200" dirty="0">
                <a:solidFill>
                  <a:schemeClr val="lt1"/>
                </a:solidFill>
                <a:latin typeface="Montserrat Light"/>
                <a:ea typeface="Montserrat Light"/>
                <a:cs typeface="Montserrat Light"/>
                <a:sym typeface="Montserrat Light"/>
              </a:rPr>
              <a:t>United States Geological Survey (USGS)</a:t>
            </a:r>
          </a:p>
          <a:p>
            <a:pPr marL="0" marR="0" lvl="0" indent="0" algn="l" rtl="0">
              <a:lnSpc>
                <a:spcPct val="100000"/>
              </a:lnSpc>
              <a:spcAft>
                <a:spcPts val="0"/>
              </a:spcAft>
              <a:buClr>
                <a:schemeClr val="lt1"/>
              </a:buClr>
              <a:buSzPts val="1400"/>
              <a:buFont typeface="Arial"/>
              <a:buNone/>
            </a:pPr>
            <a:endParaRPr lang="en-US" sz="1800" dirty="0">
              <a:solidFill>
                <a:schemeClr val="lt1"/>
              </a:solidFill>
              <a:latin typeface="Montserrat Light"/>
              <a:ea typeface="Montserrat Light"/>
              <a:cs typeface="Montserrat Light"/>
              <a:sym typeface="Montserrat Light"/>
            </a:endParaRPr>
          </a:p>
          <a:p>
            <a:pPr marL="0" lvl="0" indent="0" algn="l" rtl="0">
              <a:spcBef>
                <a:spcPts val="300"/>
              </a:spcBef>
              <a:spcAft>
                <a:spcPts val="0"/>
              </a:spcAft>
              <a:buClr>
                <a:schemeClr val="lt1"/>
              </a:buClr>
              <a:buSzPts val="1400"/>
              <a:buFont typeface="Arial"/>
              <a:buNone/>
            </a:pPr>
            <a:r>
              <a:rPr lang="en-US" sz="1200" dirty="0">
                <a:solidFill>
                  <a:schemeClr val="lt1"/>
                </a:solidFill>
                <a:latin typeface="Montserrat ExtraBold"/>
                <a:ea typeface="Montserrat ExtraBold"/>
                <a:cs typeface="Montserrat ExtraBold"/>
                <a:sym typeface="Montserrat ExtraBold"/>
              </a:rPr>
              <a:t>Total records: </a:t>
            </a:r>
            <a:r>
              <a:rPr lang="en-US" sz="1200" dirty="0">
                <a:solidFill>
                  <a:schemeClr val="lt1"/>
                </a:solidFill>
                <a:latin typeface="Montserrat Light"/>
                <a:ea typeface="Montserrat Light"/>
                <a:cs typeface="Montserrat Light"/>
                <a:sym typeface="Montserrat Light"/>
              </a:rPr>
              <a:t>n = 1353</a:t>
            </a:r>
            <a:endParaRPr lang="en-US" sz="1200" dirty="0">
              <a:solidFill>
                <a:srgbClr val="0000FF"/>
              </a:solidFill>
              <a:highlight>
                <a:srgbClr val="FFFF00"/>
              </a:highlight>
              <a:latin typeface="Montserrat Light"/>
              <a:ea typeface="Montserrat Light"/>
              <a:cs typeface="Montserrat Light"/>
              <a:sym typeface="Montserrat Light"/>
            </a:endParaRPr>
          </a:p>
          <a:p>
            <a:pPr marL="0" lvl="0" indent="0" algn="l" rtl="0">
              <a:spcBef>
                <a:spcPts val="300"/>
              </a:spcBef>
              <a:spcAft>
                <a:spcPts val="0"/>
              </a:spcAft>
              <a:buClr>
                <a:schemeClr val="lt1"/>
              </a:buClr>
              <a:buSzPts val="1400"/>
              <a:buFont typeface="Arial"/>
              <a:buNone/>
            </a:pPr>
            <a:endParaRPr lang="en-US" sz="1800" dirty="0">
              <a:solidFill>
                <a:schemeClr val="lt1"/>
              </a:solidFill>
              <a:latin typeface="Montserrat Light"/>
              <a:ea typeface="Montserrat Light"/>
              <a:cs typeface="Montserrat Light"/>
              <a:sym typeface="Montserrat Light"/>
            </a:endParaRPr>
          </a:p>
          <a:p>
            <a:pPr marL="0" marR="0" lvl="0" indent="0" algn="l" rtl="0">
              <a:lnSpc>
                <a:spcPct val="100000"/>
              </a:lnSpc>
              <a:spcBef>
                <a:spcPts val="300"/>
              </a:spcBef>
              <a:spcAft>
                <a:spcPts val="0"/>
              </a:spcAft>
              <a:buClr>
                <a:schemeClr val="lt1"/>
              </a:buClr>
              <a:buSzPts val="1400"/>
              <a:buFont typeface="Arial"/>
              <a:buNone/>
            </a:pPr>
            <a:r>
              <a:rPr lang="en-US" sz="1200" dirty="0">
                <a:solidFill>
                  <a:schemeClr val="lt1"/>
                </a:solidFill>
                <a:latin typeface="Montserrat ExtraBold"/>
                <a:ea typeface="Montserrat ExtraBold"/>
                <a:cs typeface="Montserrat ExtraBold"/>
                <a:sym typeface="Montserrat ExtraBold"/>
              </a:rPr>
              <a:t>Data attributes: </a:t>
            </a:r>
            <a:r>
              <a:rPr lang="en-US" sz="1200" dirty="0">
                <a:solidFill>
                  <a:schemeClr val="lt1"/>
                </a:solidFill>
                <a:latin typeface="Montserrat Light"/>
                <a:ea typeface="Montserrat Light"/>
                <a:cs typeface="Montserrat Light"/>
                <a:sym typeface="Montserrat Light"/>
              </a:rPr>
              <a:t>n = 31</a:t>
            </a:r>
          </a:p>
          <a:p>
            <a:pPr marL="457200" marR="0" lvl="0" indent="-273050" algn="l" rtl="0">
              <a:lnSpc>
                <a:spcPct val="100000"/>
              </a:lnSpc>
              <a:spcBef>
                <a:spcPts val="30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ID:</a:t>
            </a:r>
            <a:r>
              <a:rPr lang="en-US" sz="700" b="1" dirty="0">
                <a:solidFill>
                  <a:srgbClr val="EFEFEF"/>
                </a:solidFill>
                <a:latin typeface="Montserrat"/>
                <a:ea typeface="Montserrat"/>
                <a:cs typeface="Montserrat"/>
                <a:sym typeface="Montserrat"/>
              </a:rPr>
              <a:t> </a:t>
            </a:r>
            <a:r>
              <a:rPr lang="en-US" sz="700" dirty="0">
                <a:solidFill>
                  <a:srgbClr val="F3F3F3"/>
                </a:solidFill>
                <a:latin typeface="Montserrat Light"/>
                <a:ea typeface="Montserrat Light"/>
                <a:cs typeface="Montserrat Light"/>
                <a:sym typeface="Montserrat Light"/>
              </a:rPr>
              <a:t>Unique identifier for each seismic event </a:t>
            </a:r>
            <a:r>
              <a:rPr lang="en-US" sz="700" i="1" dirty="0">
                <a:solidFill>
                  <a:srgbClr val="EFEFEF"/>
                </a:solidFill>
                <a:latin typeface="Montserrat Medium"/>
                <a:ea typeface="Montserrat Medium"/>
                <a:cs typeface="Montserrat Medium"/>
                <a:sym typeface="Montserrat Medium"/>
              </a:rPr>
              <a:t>(string)</a:t>
            </a:r>
            <a:endParaRPr lang="en-US" sz="700" dirty="0">
              <a:solidFill>
                <a:srgbClr val="EFEFEF"/>
              </a:solidFill>
              <a:latin typeface="Montserrat Light"/>
              <a:ea typeface="Montserrat Light"/>
              <a:cs typeface="Montserrat Light"/>
              <a:sym typeface="Montserrat Light"/>
            </a:endParaRP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Magnitude: </a:t>
            </a:r>
            <a:r>
              <a:rPr lang="en-US" sz="700" dirty="0">
                <a:solidFill>
                  <a:srgbClr val="F3F3F3"/>
                </a:solidFill>
                <a:latin typeface="Montserrat Light"/>
                <a:ea typeface="Montserrat Light"/>
                <a:cs typeface="Montserrat Light"/>
                <a:sym typeface="Montserrat Light"/>
              </a:rPr>
              <a:t>Richter-scale measure of the earthquake’s strength </a:t>
            </a:r>
            <a:r>
              <a:rPr lang="en-US" sz="700" i="1" dirty="0">
                <a:solidFill>
                  <a:srgbClr val="EFEFEF"/>
                </a:solidFill>
                <a:latin typeface="Montserrat Medium"/>
                <a:ea typeface="Montserrat Medium"/>
                <a:cs typeface="Montserrat Medium"/>
                <a:sym typeface="Montserrat Medium"/>
              </a:rPr>
              <a:t>(decimal)</a:t>
            </a:r>
            <a:endParaRPr lang="en-US" sz="700" dirty="0">
              <a:solidFill>
                <a:srgbClr val="EFEFEF"/>
              </a:solidFill>
              <a:latin typeface="Montserrat Light"/>
              <a:ea typeface="Montserrat Light"/>
              <a:cs typeface="Montserrat Light"/>
              <a:sym typeface="Montserrat Light"/>
            </a:endParaRP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Latitude:</a:t>
            </a:r>
            <a:r>
              <a:rPr lang="en-US" sz="700" dirty="0">
                <a:solidFill>
                  <a:srgbClr val="F3F3F3"/>
                </a:solidFill>
                <a:latin typeface="Montserrat Light"/>
                <a:ea typeface="Montserrat Light"/>
                <a:cs typeface="Montserrat Light"/>
                <a:sym typeface="Montserrat Light"/>
              </a:rPr>
              <a:t> geographic N-S coordinate </a:t>
            </a:r>
            <a:r>
              <a:rPr lang="en-US" sz="700" i="1" dirty="0">
                <a:solidFill>
                  <a:srgbClr val="EFEFEF"/>
                </a:solidFill>
                <a:latin typeface="Montserrat Medium"/>
                <a:ea typeface="Montserrat Medium"/>
                <a:cs typeface="Montserrat Medium"/>
                <a:sym typeface="Montserrat Medium"/>
              </a:rPr>
              <a:t>(decimal)</a:t>
            </a:r>
            <a:endParaRPr lang="en-US" sz="700" dirty="0">
              <a:solidFill>
                <a:srgbClr val="EFEFEF"/>
              </a:solidFill>
              <a:latin typeface="Montserrat Light"/>
              <a:ea typeface="Montserrat Light"/>
              <a:cs typeface="Montserrat Light"/>
              <a:sym typeface="Montserrat Light"/>
            </a:endParaRP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Longitude:</a:t>
            </a:r>
            <a:r>
              <a:rPr lang="en-US" sz="700" b="1" dirty="0">
                <a:solidFill>
                  <a:srgbClr val="F3F3F3"/>
                </a:solidFill>
                <a:latin typeface="Montserrat"/>
                <a:ea typeface="Montserrat"/>
                <a:cs typeface="Montserrat"/>
                <a:sym typeface="Montserrat"/>
              </a:rPr>
              <a:t> </a:t>
            </a:r>
            <a:r>
              <a:rPr lang="en-US" sz="700" dirty="0">
                <a:solidFill>
                  <a:srgbClr val="F3F3F3"/>
                </a:solidFill>
                <a:latin typeface="Montserrat Light"/>
                <a:ea typeface="Montserrat Light"/>
                <a:cs typeface="Montserrat Light"/>
                <a:sym typeface="Montserrat Light"/>
              </a:rPr>
              <a:t>geographic E-W coordinate </a:t>
            </a:r>
            <a:r>
              <a:rPr lang="en-US" sz="700" i="1" dirty="0">
                <a:solidFill>
                  <a:srgbClr val="EFEFEF"/>
                </a:solidFill>
                <a:latin typeface="Montserrat Medium"/>
                <a:ea typeface="Montserrat Medium"/>
                <a:cs typeface="Montserrat Medium"/>
                <a:sym typeface="Montserrat Medium"/>
              </a:rPr>
              <a:t>(decimal)</a:t>
            </a:r>
            <a:endParaRPr lang="en-US" sz="700" dirty="0">
              <a:solidFill>
                <a:srgbClr val="EFEFEF"/>
              </a:solidFill>
              <a:latin typeface="Montserrat Light"/>
              <a:ea typeface="Montserrat Light"/>
              <a:cs typeface="Montserrat Light"/>
              <a:sym typeface="Montserrat Light"/>
            </a:endParaRP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Time:</a:t>
            </a:r>
            <a:r>
              <a:rPr lang="en-US" sz="700" dirty="0">
                <a:solidFill>
                  <a:srgbClr val="D9D9D9"/>
                </a:solidFill>
                <a:latin typeface="Montserrat Light"/>
                <a:ea typeface="Montserrat Light"/>
                <a:cs typeface="Montserrat Light"/>
                <a:sym typeface="Montserrat Light"/>
              </a:rPr>
              <a:t> </a:t>
            </a:r>
            <a:r>
              <a:rPr lang="en-US" sz="700" dirty="0">
                <a:solidFill>
                  <a:srgbClr val="F3F3F3"/>
                </a:solidFill>
                <a:latin typeface="Montserrat Light"/>
                <a:ea typeface="Montserrat Light"/>
                <a:cs typeface="Montserrat Light"/>
                <a:sym typeface="Montserrat Light"/>
              </a:rPr>
              <a:t>Timestamp of earthquake occurrence </a:t>
            </a:r>
            <a:r>
              <a:rPr lang="en-US" sz="700" i="1" dirty="0">
                <a:solidFill>
                  <a:srgbClr val="D9D9D9"/>
                </a:solidFill>
                <a:latin typeface="Montserrat Medium"/>
                <a:ea typeface="Montserrat Medium"/>
                <a:cs typeface="Montserrat Medium"/>
                <a:sym typeface="Montserrat Medium"/>
              </a:rPr>
              <a:t>(</a:t>
            </a:r>
            <a:r>
              <a:rPr lang="en-US" sz="700" i="1" dirty="0">
                <a:solidFill>
                  <a:srgbClr val="EFEFEF"/>
                </a:solidFill>
                <a:latin typeface="Montserrat Medium"/>
                <a:ea typeface="Montserrat Medium"/>
                <a:cs typeface="Montserrat Medium"/>
                <a:sym typeface="Montserrat Medium"/>
              </a:rPr>
              <a:t>long integer)</a:t>
            </a: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Felt: </a:t>
            </a:r>
            <a:r>
              <a:rPr lang="en-US" sz="700" dirty="0">
                <a:solidFill>
                  <a:srgbClr val="F3F3F3"/>
                </a:solidFill>
                <a:latin typeface="Montserrat Light"/>
                <a:ea typeface="Montserrat Light"/>
                <a:cs typeface="Montserrat Light"/>
                <a:sym typeface="Montserrat Light"/>
              </a:rPr>
              <a:t>number of reports from people who felt the earthquake </a:t>
            </a:r>
            <a:r>
              <a:rPr lang="en-US" sz="700" i="1" dirty="0">
                <a:solidFill>
                  <a:srgbClr val="EFEFEF"/>
                </a:solidFill>
                <a:latin typeface="Montserrat Medium"/>
                <a:ea typeface="Montserrat Medium"/>
                <a:cs typeface="Montserrat Medium"/>
                <a:sym typeface="Montserrat Medium"/>
              </a:rPr>
              <a:t>(integer)</a:t>
            </a: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Sig:</a:t>
            </a:r>
            <a:r>
              <a:rPr lang="en-US" sz="700" b="1" dirty="0">
                <a:solidFill>
                  <a:srgbClr val="F3F3F3"/>
                </a:solidFill>
                <a:latin typeface="Montserrat"/>
                <a:ea typeface="Montserrat"/>
                <a:cs typeface="Montserrat"/>
                <a:sym typeface="Montserrat"/>
              </a:rPr>
              <a:t> </a:t>
            </a:r>
            <a:r>
              <a:rPr lang="en-US" sz="700" dirty="0">
                <a:solidFill>
                  <a:srgbClr val="F3F3F3"/>
                </a:solidFill>
                <a:latin typeface="Montserrat Light"/>
                <a:ea typeface="Montserrat Light"/>
                <a:cs typeface="Montserrat Light"/>
                <a:sym typeface="Montserrat Light"/>
              </a:rPr>
              <a:t>measure of earthquake’s significance; scale 0 -1000 </a:t>
            </a:r>
            <a:r>
              <a:rPr lang="en-US" sz="700" i="1" dirty="0">
                <a:solidFill>
                  <a:srgbClr val="EFEFEF"/>
                </a:solidFill>
                <a:latin typeface="Montserrat Medium"/>
                <a:ea typeface="Montserrat Medium"/>
                <a:cs typeface="Montserrat Medium"/>
                <a:sym typeface="Montserrat Medium"/>
              </a:rPr>
              <a:t>(integer)</a:t>
            </a:r>
          </a:p>
          <a:p>
            <a:pPr marL="457200" marR="0" lvl="0" indent="-273050" algn="l" rtl="0">
              <a:lnSpc>
                <a:spcPct val="100000"/>
              </a:lnSpc>
              <a:spcBef>
                <a:spcPts val="0"/>
              </a:spcBef>
              <a:spcAft>
                <a:spcPts val="0"/>
              </a:spcAft>
              <a:buClr>
                <a:srgbClr val="F3F3F3"/>
              </a:buClr>
              <a:buSzPts val="700"/>
              <a:buFont typeface="Montserrat Light"/>
              <a:buChar char="●"/>
            </a:pPr>
            <a:r>
              <a:rPr lang="en-US" sz="700" b="1" dirty="0">
                <a:solidFill>
                  <a:srgbClr val="D9D9D9"/>
                </a:solidFill>
                <a:latin typeface="Montserrat"/>
                <a:ea typeface="Montserrat"/>
                <a:cs typeface="Montserrat"/>
                <a:sym typeface="Montserrat"/>
              </a:rPr>
              <a:t>MMI:</a:t>
            </a:r>
            <a:r>
              <a:rPr lang="en-US" sz="700" dirty="0">
                <a:solidFill>
                  <a:srgbClr val="D9D9D9"/>
                </a:solidFill>
                <a:latin typeface="Montserrat Light"/>
                <a:ea typeface="Montserrat Light"/>
                <a:cs typeface="Montserrat Light"/>
                <a:sym typeface="Montserrat Light"/>
              </a:rPr>
              <a:t> </a:t>
            </a:r>
            <a:r>
              <a:rPr lang="en-US" sz="700" dirty="0">
                <a:solidFill>
                  <a:srgbClr val="F3F3F3"/>
                </a:solidFill>
                <a:latin typeface="Montserrat Light"/>
                <a:ea typeface="Montserrat Light"/>
                <a:cs typeface="Montserrat Light"/>
                <a:sym typeface="Montserrat Light"/>
              </a:rPr>
              <a:t>measure of earthquakes effects on Earth’s surface </a:t>
            </a:r>
            <a:r>
              <a:rPr lang="en-US" sz="700" i="1" dirty="0">
                <a:solidFill>
                  <a:srgbClr val="EFEFEF"/>
                </a:solidFill>
                <a:latin typeface="Montserrat Medium"/>
                <a:ea typeface="Montserrat Medium"/>
                <a:cs typeface="Montserrat Medium"/>
                <a:sym typeface="Montserrat Medium"/>
              </a:rPr>
              <a:t>(decimal)</a:t>
            </a:r>
          </a:p>
          <a:p>
            <a:pPr marL="184150" marR="0" lvl="0" algn="l" rtl="0">
              <a:lnSpc>
                <a:spcPct val="100000"/>
              </a:lnSpc>
              <a:spcBef>
                <a:spcPts val="0"/>
              </a:spcBef>
              <a:spcAft>
                <a:spcPts val="0"/>
              </a:spcAft>
              <a:buClr>
                <a:srgbClr val="F3F3F3"/>
              </a:buClr>
              <a:buSzPts val="700"/>
            </a:pPr>
            <a:endParaRPr lang="en-US" sz="1800" dirty="0">
              <a:solidFill>
                <a:schemeClr val="lt1"/>
              </a:solidFill>
              <a:latin typeface="Montserrat Light"/>
              <a:ea typeface="Montserrat Light"/>
              <a:cs typeface="Montserrat Light"/>
              <a:sym typeface="Montserrat Light"/>
            </a:endParaRPr>
          </a:p>
          <a:p>
            <a:pPr marL="0" lvl="0" indent="0" algn="l" rtl="0">
              <a:spcBef>
                <a:spcPts val="300"/>
              </a:spcBef>
              <a:spcAft>
                <a:spcPts val="0"/>
              </a:spcAft>
              <a:buNone/>
            </a:pPr>
            <a:r>
              <a:rPr lang="en-US" sz="1200" dirty="0">
                <a:solidFill>
                  <a:schemeClr val="lt1"/>
                </a:solidFill>
                <a:latin typeface="Montserrat ExtraBold"/>
                <a:ea typeface="Montserrat ExtraBold"/>
                <a:cs typeface="Montserrat ExtraBold"/>
                <a:sym typeface="Montserrat ExtraBold"/>
              </a:rPr>
              <a:t>Data range: </a:t>
            </a:r>
            <a:r>
              <a:rPr lang="en-US" sz="1200" dirty="0">
                <a:solidFill>
                  <a:schemeClr val="lt1"/>
                </a:solidFill>
                <a:latin typeface="Montserrat Light"/>
                <a:ea typeface="Montserrat Light"/>
                <a:cs typeface="Montserrat Light"/>
                <a:sym typeface="Montserrat Light"/>
              </a:rPr>
              <a:t>Last 30 days</a:t>
            </a:r>
          </a:p>
        </p:txBody>
      </p:sp>
      <p:sp>
        <p:nvSpPr>
          <p:cNvPr id="4" name="TextBox 3">
            <a:extLst>
              <a:ext uri="{FF2B5EF4-FFF2-40B4-BE49-F238E27FC236}">
                <a16:creationId xmlns:a16="http://schemas.microsoft.com/office/drawing/2014/main" id="{2D078846-9206-9712-30D2-2923A0FE6150}"/>
              </a:ext>
            </a:extLst>
          </p:cNvPr>
          <p:cNvSpPr txBox="1"/>
          <p:nvPr/>
        </p:nvSpPr>
        <p:spPr>
          <a:xfrm>
            <a:off x="4374459" y="1440751"/>
            <a:ext cx="1804169" cy="1838965"/>
          </a:xfrm>
          <a:prstGeom prst="rect">
            <a:avLst/>
          </a:prstGeom>
          <a:noFill/>
        </p:spPr>
        <p:txBody>
          <a:bodyPr wrap="square">
            <a:spAutoFit/>
          </a:bodyPr>
          <a:lstStyle/>
          <a:p>
            <a:pPr>
              <a:spcBef>
                <a:spcPts val="300"/>
              </a:spcBef>
              <a:buClr>
                <a:schemeClr val="lt1"/>
              </a:buClr>
              <a:buSzPts val="1400"/>
            </a:pPr>
            <a:r>
              <a:rPr lang="en-US" sz="1200" dirty="0">
                <a:solidFill>
                  <a:schemeClr val="lt1"/>
                </a:solidFill>
                <a:latin typeface="Montserrat ExtraBold"/>
              </a:rPr>
              <a:t>Tools Used: </a:t>
            </a:r>
          </a:p>
          <a:p>
            <a:pPr marL="171450" indent="-171450">
              <a:spcBef>
                <a:spcPts val="300"/>
              </a:spcBef>
              <a:buClr>
                <a:schemeClr val="lt1"/>
              </a:buClr>
              <a:buSzPts val="1400"/>
              <a:buFont typeface="Arial" panose="020B0604020202020204" pitchFamily="34" charset="0"/>
              <a:buChar char="•"/>
            </a:pPr>
            <a:r>
              <a:rPr lang="en-US" sz="1200" dirty="0" err="1">
                <a:solidFill>
                  <a:schemeClr val="lt1"/>
                </a:solidFill>
                <a:latin typeface="Montserrat Light" panose="00000400000000000000" pitchFamily="2" charset="0"/>
              </a:rPr>
              <a:t>GeoJSON</a:t>
            </a:r>
            <a:r>
              <a:rPr lang="en-US" sz="1200" dirty="0">
                <a:solidFill>
                  <a:schemeClr val="lt1"/>
                </a:solidFill>
                <a:latin typeface="Montserrat Light" panose="00000400000000000000" pitchFamily="2" charset="0"/>
              </a:rPr>
              <a:t> Data</a:t>
            </a:r>
          </a:p>
          <a:p>
            <a:pPr marL="171450" indent="-171450">
              <a:spcBef>
                <a:spcPts val="300"/>
              </a:spcBef>
              <a:buClr>
                <a:schemeClr val="lt1"/>
              </a:buClr>
              <a:buSzPts val="1400"/>
              <a:buFont typeface="Arial" panose="020B0604020202020204" pitchFamily="34" charset="0"/>
              <a:buChar char="•"/>
            </a:pPr>
            <a:r>
              <a:rPr lang="en-US" sz="1200" dirty="0">
                <a:solidFill>
                  <a:schemeClr val="lt1"/>
                </a:solidFill>
                <a:latin typeface="Montserrat Light" panose="00000400000000000000" pitchFamily="2" charset="0"/>
              </a:rPr>
              <a:t>Python</a:t>
            </a:r>
          </a:p>
          <a:p>
            <a:pPr marL="171450" indent="-171450">
              <a:spcBef>
                <a:spcPts val="300"/>
              </a:spcBef>
              <a:buClr>
                <a:schemeClr val="lt1"/>
              </a:buClr>
              <a:buSzPts val="1400"/>
              <a:buFont typeface="Arial" panose="020B0604020202020204" pitchFamily="34" charset="0"/>
              <a:buChar char="•"/>
            </a:pPr>
            <a:r>
              <a:rPr lang="en-US" sz="1200" dirty="0">
                <a:solidFill>
                  <a:schemeClr val="lt1"/>
                </a:solidFill>
                <a:latin typeface="Montserrat Light" panose="00000400000000000000" pitchFamily="2" charset="0"/>
              </a:rPr>
              <a:t>Flask</a:t>
            </a:r>
          </a:p>
          <a:p>
            <a:pPr marL="171450" indent="-171450">
              <a:spcBef>
                <a:spcPts val="300"/>
              </a:spcBef>
              <a:buClr>
                <a:schemeClr val="lt1"/>
              </a:buClr>
              <a:buSzPts val="1400"/>
              <a:buFont typeface="Arial" panose="020B0604020202020204" pitchFamily="34" charset="0"/>
              <a:buChar char="•"/>
            </a:pPr>
            <a:r>
              <a:rPr lang="en-US" sz="1200" dirty="0" err="1">
                <a:solidFill>
                  <a:schemeClr val="lt1"/>
                </a:solidFill>
                <a:latin typeface="Montserrat Light" panose="00000400000000000000" pitchFamily="2" charset="0"/>
              </a:rPr>
              <a:t>PyMongo</a:t>
            </a:r>
            <a:endParaRPr lang="en-US" sz="1200" dirty="0">
              <a:solidFill>
                <a:schemeClr val="lt1"/>
              </a:solidFill>
              <a:latin typeface="Montserrat Light" panose="00000400000000000000" pitchFamily="2" charset="0"/>
            </a:endParaRPr>
          </a:p>
          <a:p>
            <a:pPr marL="171450" indent="-171450">
              <a:spcBef>
                <a:spcPts val="300"/>
              </a:spcBef>
              <a:buClr>
                <a:schemeClr val="lt1"/>
              </a:buClr>
              <a:buSzPts val="1400"/>
              <a:buFont typeface="Arial" panose="020B0604020202020204" pitchFamily="34" charset="0"/>
              <a:buChar char="•"/>
            </a:pPr>
            <a:r>
              <a:rPr lang="en-US" sz="1200" dirty="0">
                <a:solidFill>
                  <a:schemeClr val="lt1"/>
                </a:solidFill>
                <a:latin typeface="Montserrat Light" panose="00000400000000000000" pitchFamily="2" charset="0"/>
              </a:rPr>
              <a:t>Folium</a:t>
            </a:r>
          </a:p>
          <a:p>
            <a:pPr marL="171450" indent="-171450">
              <a:spcBef>
                <a:spcPts val="300"/>
              </a:spcBef>
              <a:buClr>
                <a:schemeClr val="lt1"/>
              </a:buClr>
              <a:buSzPts val="1400"/>
              <a:buFont typeface="Arial" panose="020B0604020202020204" pitchFamily="34" charset="0"/>
              <a:buChar char="•"/>
            </a:pPr>
            <a:r>
              <a:rPr lang="en-US" sz="1200" dirty="0">
                <a:solidFill>
                  <a:schemeClr val="lt1"/>
                </a:solidFill>
                <a:latin typeface="Montserrat Light" panose="00000400000000000000" pitchFamily="2" charset="0"/>
              </a:rPr>
              <a:t>MongoDB</a:t>
            </a:r>
          </a:p>
          <a:p>
            <a:pPr marL="171450" indent="-171450">
              <a:spcBef>
                <a:spcPts val="300"/>
              </a:spcBef>
              <a:buClr>
                <a:schemeClr val="lt1"/>
              </a:buClr>
              <a:buSzPts val="1400"/>
              <a:buFont typeface="Arial" panose="020B0604020202020204" pitchFamily="34" charset="0"/>
              <a:buChar char="•"/>
            </a:pPr>
            <a:r>
              <a:rPr lang="en-US" sz="1200" dirty="0">
                <a:solidFill>
                  <a:schemeClr val="lt1"/>
                </a:solidFill>
                <a:latin typeface="Montserrat Light" panose="00000400000000000000" pitchFamily="2" charset="0"/>
              </a:rPr>
              <a:t>HTML/CSS</a:t>
            </a:r>
          </a:p>
        </p:txBody>
      </p:sp>
      <p:pic>
        <p:nvPicPr>
          <p:cNvPr id="6" name="Picture 5" descr="Electric wave graphic">
            <a:extLst>
              <a:ext uri="{FF2B5EF4-FFF2-40B4-BE49-F238E27FC236}">
                <a16:creationId xmlns:a16="http://schemas.microsoft.com/office/drawing/2014/main" id="{FB658B4E-91F3-BBB7-FDC8-34A670BDE71B}"/>
              </a:ext>
            </a:extLst>
          </p:cNvPr>
          <p:cNvPicPr>
            <a:picLocks noChangeAspect="1"/>
          </p:cNvPicPr>
          <p:nvPr/>
        </p:nvPicPr>
        <p:blipFill>
          <a:blip r:embed="rId3"/>
          <a:stretch>
            <a:fillRect/>
          </a:stretch>
        </p:blipFill>
        <p:spPr>
          <a:xfrm>
            <a:off x="6223243" y="3129908"/>
            <a:ext cx="2841334" cy="1912027"/>
          </a:xfrm>
          <a:prstGeom prst="rect">
            <a:avLst/>
          </a:prstGeom>
        </p:spPr>
      </p:pic>
      <p:pic>
        <p:nvPicPr>
          <p:cNvPr id="8" name="Picture 7" descr="Digital graph of stock market">
            <a:extLst>
              <a:ext uri="{FF2B5EF4-FFF2-40B4-BE49-F238E27FC236}">
                <a16:creationId xmlns:a16="http://schemas.microsoft.com/office/drawing/2014/main" id="{6499CB94-00DC-9FCC-231C-9970B67BEFD4}"/>
              </a:ext>
            </a:extLst>
          </p:cNvPr>
          <p:cNvPicPr>
            <a:picLocks noChangeAspect="1"/>
          </p:cNvPicPr>
          <p:nvPr/>
        </p:nvPicPr>
        <p:blipFill>
          <a:blip r:embed="rId4"/>
          <a:stretch>
            <a:fillRect/>
          </a:stretch>
        </p:blipFill>
        <p:spPr>
          <a:xfrm>
            <a:off x="6223243" y="227662"/>
            <a:ext cx="2841334" cy="2648875"/>
          </a:xfrm>
          <a:prstGeom prst="rect">
            <a:avLst/>
          </a:prstGeom>
        </p:spPr>
      </p:pic>
    </p:spTree>
    <p:extLst>
      <p:ext uri="{BB962C8B-B14F-4D97-AF65-F5344CB8AC3E}">
        <p14:creationId xmlns:p14="http://schemas.microsoft.com/office/powerpoint/2010/main" val="405543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p:nvPr/>
        </p:nvSpPr>
        <p:spPr>
          <a:xfrm flipH="1">
            <a:off x="0" y="0"/>
            <a:ext cx="9144000" cy="5143500"/>
          </a:xfrm>
          <a:prstGeom prst="rect">
            <a:avLst/>
          </a:pr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85" name="Google Shape;185;p27"/>
          <p:cNvSpPr txBox="1"/>
          <p:nvPr/>
        </p:nvSpPr>
        <p:spPr>
          <a:xfrm>
            <a:off x="301841" y="589034"/>
            <a:ext cx="6061879" cy="588633"/>
          </a:xfrm>
          <a:prstGeom prst="rect">
            <a:avLst/>
          </a:prstGeom>
          <a:noFill/>
          <a:ln>
            <a:noFill/>
          </a:ln>
        </p:spPr>
        <p:txBody>
          <a:bodyPr spcFirstLastPara="1" wrap="square" lIns="34300" tIns="17150" rIns="34300" bIns="17150" anchor="t" anchorCtr="0">
            <a:spAutoFit/>
          </a:bodyPr>
          <a:lstStyle/>
          <a:p>
            <a:r>
              <a:rPr lang="en" sz="3600" b="1" u="sng" dirty="0">
                <a:solidFill>
                  <a:schemeClr val="lt1"/>
                </a:solidFill>
                <a:latin typeface="Montserrat SemiBold"/>
                <a:sym typeface="Montserrat SemiBold"/>
              </a:rPr>
              <a:t>Dot Distribution Map</a:t>
            </a:r>
            <a:endParaRPr sz="3600" b="1" u="sng" dirty="0">
              <a:solidFill>
                <a:schemeClr val="lt1"/>
              </a:solidFill>
              <a:latin typeface="Montserrat SemiBold"/>
            </a:endParaRPr>
          </a:p>
        </p:txBody>
      </p:sp>
      <p:pic>
        <p:nvPicPr>
          <p:cNvPr id="188" name="Google Shape;188;p27"/>
          <p:cNvPicPr preferRelativeResize="0"/>
          <p:nvPr/>
        </p:nvPicPr>
        <p:blipFill rotWithShape="1">
          <a:blip r:embed="rId3">
            <a:alphaModFix/>
          </a:blip>
          <a:srcRect l="4333" r="11519"/>
          <a:stretch/>
        </p:blipFill>
        <p:spPr>
          <a:xfrm>
            <a:off x="485275" y="1348546"/>
            <a:ext cx="8197086" cy="3520064"/>
          </a:xfrm>
          <a:prstGeom prst="rect">
            <a:avLst/>
          </a:prstGeom>
          <a:solidFill>
            <a:schemeClr val="dk2"/>
          </a:solidFill>
          <a:ln w="28575" cap="flat" cmpd="sng">
            <a:solidFill>
              <a:schemeClr val="accent4"/>
            </a:solidFill>
            <a:prstDash val="solid"/>
            <a:round/>
            <a:headEnd type="none" w="sm" len="sm"/>
            <a:tailEnd type="none" w="sm" len="sm"/>
          </a:ln>
        </p:spPr>
      </p:pic>
      <p:sp>
        <p:nvSpPr>
          <p:cNvPr id="2" name="Google Shape;122;p24">
            <a:extLst>
              <a:ext uri="{FF2B5EF4-FFF2-40B4-BE49-F238E27FC236}">
                <a16:creationId xmlns:a16="http://schemas.microsoft.com/office/drawing/2014/main" id="{FD4689B3-08A2-A5CA-03DB-0C587AAA0948}"/>
              </a:ext>
            </a:extLst>
          </p:cNvPr>
          <p:cNvSpPr/>
          <p:nvPr/>
        </p:nvSpPr>
        <p:spPr>
          <a:xfrm>
            <a:off x="301841" y="349531"/>
            <a:ext cx="748628" cy="68625"/>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6533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alpha val="80000"/>
          </a:schemeClr>
        </a:solidFill>
        <a:effectLst/>
      </p:bgPr>
    </p:bg>
    <p:spTree>
      <p:nvGrpSpPr>
        <p:cNvPr id="1" name="Shape 201"/>
        <p:cNvGrpSpPr/>
        <p:nvPr/>
      </p:nvGrpSpPr>
      <p:grpSpPr>
        <a:xfrm>
          <a:off x="0" y="0"/>
          <a:ext cx="0" cy="0"/>
          <a:chOff x="0" y="0"/>
          <a:chExt cx="0" cy="0"/>
        </a:xfrm>
      </p:grpSpPr>
      <p:sp>
        <p:nvSpPr>
          <p:cNvPr id="203" name="Google Shape;203;p29"/>
          <p:cNvSpPr/>
          <p:nvPr/>
        </p:nvSpPr>
        <p:spPr>
          <a:xfrm flipH="1">
            <a:off x="0" y="-3"/>
            <a:ext cx="9144000" cy="5143500"/>
          </a:xfrm>
          <a:prstGeom prst="rect">
            <a:avLst/>
          </a:prstGeom>
          <a:solidFill>
            <a:schemeClr val="dk2">
              <a:alpha val="8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204" name="Google Shape;204;p29"/>
          <p:cNvGrpSpPr/>
          <p:nvPr/>
        </p:nvGrpSpPr>
        <p:grpSpPr>
          <a:xfrm>
            <a:off x="2016029" y="1977184"/>
            <a:ext cx="5305676" cy="1050298"/>
            <a:chOff x="2558214" y="5272944"/>
            <a:chExt cx="14144698" cy="2800795"/>
          </a:xfrm>
        </p:grpSpPr>
        <p:sp>
          <p:nvSpPr>
            <p:cNvPr id="205" name="Google Shape;205;p29"/>
            <p:cNvSpPr txBox="1"/>
            <p:nvPr/>
          </p:nvSpPr>
          <p:spPr>
            <a:xfrm>
              <a:off x="5632912" y="5272944"/>
              <a:ext cx="11070000" cy="2800795"/>
            </a:xfrm>
            <a:prstGeom prst="rect">
              <a:avLst/>
            </a:prstGeom>
            <a:noFill/>
            <a:ln>
              <a:noFill/>
            </a:ln>
          </p:spPr>
          <p:txBody>
            <a:bodyPr spcFirstLastPara="1" wrap="square" lIns="34300" tIns="17150" rIns="34300" bIns="17150" anchor="t" anchorCtr="0">
              <a:spAutoFit/>
            </a:bodyPr>
            <a:lstStyle/>
            <a:p>
              <a:pPr marL="0" marR="0" lvl="0" indent="0" algn="l" rtl="0">
                <a:spcBef>
                  <a:spcPts val="0"/>
                </a:spcBef>
                <a:spcAft>
                  <a:spcPts val="0"/>
                </a:spcAft>
                <a:buNone/>
              </a:pPr>
              <a:r>
                <a:rPr lang="en" sz="6600" b="1" dirty="0">
                  <a:solidFill>
                    <a:schemeClr val="lt1"/>
                  </a:solidFill>
                  <a:latin typeface="Montserrat SemiBold"/>
                  <a:ea typeface="Montserrat SemiBold"/>
                  <a:cs typeface="Montserrat SemiBold"/>
                  <a:sym typeface="Montserrat SemiBold"/>
                </a:rPr>
                <a:t>DEMO</a:t>
              </a:r>
              <a:endParaRPr sz="6600" dirty="0"/>
            </a:p>
          </p:txBody>
        </p:sp>
        <p:grpSp>
          <p:nvGrpSpPr>
            <p:cNvPr id="206" name="Google Shape;206;p29"/>
            <p:cNvGrpSpPr/>
            <p:nvPr/>
          </p:nvGrpSpPr>
          <p:grpSpPr>
            <a:xfrm>
              <a:off x="2558214" y="6030216"/>
              <a:ext cx="1922510" cy="1658718"/>
              <a:chOff x="13649325" y="7109084"/>
              <a:chExt cx="2904532" cy="2505995"/>
            </a:xfrm>
          </p:grpSpPr>
          <p:sp>
            <p:nvSpPr>
              <p:cNvPr id="207" name="Google Shape;207;p29"/>
              <p:cNvSpPr/>
              <p:nvPr/>
            </p:nvSpPr>
            <p:spPr>
              <a:xfrm>
                <a:off x="14194691" y="8687992"/>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6600">
                  <a:solidFill>
                    <a:schemeClr val="lt1"/>
                  </a:solidFill>
                  <a:latin typeface="Calibri"/>
                  <a:ea typeface="Calibri"/>
                  <a:cs typeface="Calibri"/>
                  <a:sym typeface="Calibri"/>
                </a:endParaRPr>
              </a:p>
            </p:txBody>
          </p:sp>
          <p:sp>
            <p:nvSpPr>
              <p:cNvPr id="208" name="Google Shape;208;p29"/>
              <p:cNvSpPr/>
              <p:nvPr/>
            </p:nvSpPr>
            <p:spPr>
              <a:xfrm>
                <a:off x="13649325" y="9215779"/>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6600">
                  <a:solidFill>
                    <a:schemeClr val="lt1"/>
                  </a:solidFill>
                  <a:latin typeface="Calibri"/>
                  <a:ea typeface="Calibri"/>
                  <a:cs typeface="Calibri"/>
                  <a:sym typeface="Calibri"/>
                </a:endParaRPr>
              </a:p>
            </p:txBody>
          </p:sp>
          <p:sp>
            <p:nvSpPr>
              <p:cNvPr id="209" name="Google Shape;209;p29"/>
              <p:cNvSpPr/>
              <p:nvPr/>
            </p:nvSpPr>
            <p:spPr>
              <a:xfrm>
                <a:off x="14740057" y="8160204"/>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6600">
                  <a:solidFill>
                    <a:schemeClr val="lt1"/>
                  </a:solidFill>
                  <a:latin typeface="Calibri"/>
                  <a:ea typeface="Calibri"/>
                  <a:cs typeface="Calibri"/>
                  <a:sym typeface="Calibri"/>
                </a:endParaRPr>
              </a:p>
            </p:txBody>
          </p:sp>
          <p:sp>
            <p:nvSpPr>
              <p:cNvPr id="210" name="Google Shape;210;p29"/>
              <p:cNvSpPr/>
              <p:nvPr/>
            </p:nvSpPr>
            <p:spPr>
              <a:xfrm>
                <a:off x="14194691" y="7632416"/>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6600">
                  <a:solidFill>
                    <a:schemeClr val="lt1"/>
                  </a:solidFill>
                  <a:latin typeface="Calibri"/>
                  <a:ea typeface="Calibri"/>
                  <a:cs typeface="Calibri"/>
                  <a:sym typeface="Calibri"/>
                </a:endParaRPr>
              </a:p>
            </p:txBody>
          </p:sp>
          <p:sp>
            <p:nvSpPr>
              <p:cNvPr id="211" name="Google Shape;211;p29"/>
              <p:cNvSpPr/>
              <p:nvPr/>
            </p:nvSpPr>
            <p:spPr>
              <a:xfrm>
                <a:off x="13649325" y="7109084"/>
                <a:ext cx="1813800" cy="3993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6600">
                  <a:solidFill>
                    <a:schemeClr val="lt1"/>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p:nvPr/>
        </p:nvSpPr>
        <p:spPr>
          <a:xfrm>
            <a:off x="-13950" y="0"/>
            <a:ext cx="9171900" cy="5150700"/>
          </a:xfrm>
          <a:prstGeom prst="rect">
            <a:avLst/>
          </a:prstGeom>
          <a:solidFill>
            <a:schemeClr val="dk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8" name="Google Shape;228;p31"/>
          <p:cNvSpPr txBox="1"/>
          <p:nvPr/>
        </p:nvSpPr>
        <p:spPr>
          <a:xfrm>
            <a:off x="301841" y="538687"/>
            <a:ext cx="5539666" cy="588633"/>
          </a:xfrm>
          <a:prstGeom prst="rect">
            <a:avLst/>
          </a:prstGeom>
          <a:noFill/>
          <a:ln>
            <a:noFill/>
          </a:ln>
        </p:spPr>
        <p:txBody>
          <a:bodyPr spcFirstLastPara="1" wrap="square" lIns="34300" tIns="17150" rIns="34300" bIns="17150" anchor="t" anchorCtr="0">
            <a:spAutoFit/>
          </a:bodyPr>
          <a:lstStyle/>
          <a:p>
            <a:pPr marL="0" marR="0" lvl="0" indent="0" rtl="0">
              <a:spcBef>
                <a:spcPts val="0"/>
              </a:spcBef>
              <a:spcAft>
                <a:spcPts val="0"/>
              </a:spcAft>
              <a:buNone/>
            </a:pPr>
            <a:r>
              <a:rPr lang="en" sz="3600" b="1" u="sng" dirty="0">
                <a:solidFill>
                  <a:schemeClr val="lt1"/>
                </a:solidFill>
                <a:latin typeface="Montserrat SemiBold"/>
                <a:ea typeface="Montserrat SemiBold"/>
                <a:cs typeface="Montserrat SemiBold"/>
                <a:sym typeface="Montserrat SemiBold"/>
              </a:rPr>
              <a:t>Future</a:t>
            </a:r>
            <a:r>
              <a:rPr lang="en" sz="3200" b="1" u="sng" dirty="0">
                <a:solidFill>
                  <a:schemeClr val="lt1"/>
                </a:solidFill>
                <a:latin typeface="Montserrat SemiBold"/>
                <a:ea typeface="Montserrat SemiBold"/>
                <a:cs typeface="Montserrat SemiBold"/>
                <a:sym typeface="Montserrat SemiBold"/>
              </a:rPr>
              <a:t> </a:t>
            </a:r>
            <a:r>
              <a:rPr lang="en" sz="3600" b="1" u="sng" dirty="0">
                <a:solidFill>
                  <a:schemeClr val="lt1"/>
                </a:solidFill>
                <a:latin typeface="Montserrat SemiBold"/>
                <a:sym typeface="Montserrat SemiBold"/>
              </a:rPr>
              <a:t>Enhancements</a:t>
            </a:r>
            <a:endParaRPr sz="3600" b="1" u="sng" dirty="0">
              <a:solidFill>
                <a:schemeClr val="lt1"/>
              </a:solidFill>
              <a:latin typeface="Montserrat SemiBold"/>
            </a:endParaRPr>
          </a:p>
        </p:txBody>
      </p:sp>
      <p:sp>
        <p:nvSpPr>
          <p:cNvPr id="230" name="Google Shape;230;p31"/>
          <p:cNvSpPr txBox="1"/>
          <p:nvPr/>
        </p:nvSpPr>
        <p:spPr>
          <a:xfrm>
            <a:off x="301840" y="1319648"/>
            <a:ext cx="7070959" cy="3814137"/>
          </a:xfrm>
          <a:prstGeom prst="rect">
            <a:avLst/>
          </a:prstGeom>
          <a:noFill/>
          <a:ln>
            <a:noFill/>
          </a:ln>
        </p:spPr>
        <p:txBody>
          <a:bodyPr spcFirstLastPara="1" wrap="square" lIns="81550" tIns="40775" rIns="81550" bIns="40775" anchor="t" anchorCtr="0">
            <a:spAutoFit/>
          </a:bodyPr>
          <a:lstStyle/>
          <a:p>
            <a:pPr lvl="0">
              <a:spcBef>
                <a:spcPts val="300"/>
              </a:spcBef>
              <a:buClr>
                <a:schemeClr val="lt1"/>
              </a:buClr>
              <a:buSzPts val="1400"/>
            </a:pPr>
            <a:r>
              <a:rPr lang="en-US" b="1" dirty="0">
                <a:solidFill>
                  <a:schemeClr val="bg1">
                    <a:lumMod val="95000"/>
                  </a:schemeClr>
                </a:solidFill>
                <a:latin typeface="Montserrat" panose="00000500000000000000" pitchFamily="2" charset="0"/>
                <a:sym typeface="Montserrat Light"/>
              </a:rPr>
              <a:t>Broaden Query Features</a:t>
            </a:r>
          </a:p>
          <a:p>
            <a:pPr lvl="0">
              <a:spcBef>
                <a:spcPts val="300"/>
              </a:spcBef>
              <a:buClr>
                <a:schemeClr val="lt1"/>
              </a:buClr>
              <a:buSzPts val="1400"/>
            </a:pPr>
            <a:endParaRPr lang="en-US" sz="200" b="1" dirty="0">
              <a:solidFill>
                <a:schemeClr val="bg1">
                  <a:lumMod val="95000"/>
                </a:schemeClr>
              </a:solidFill>
              <a:latin typeface="Montserrat" panose="00000500000000000000" pitchFamily="2" charset="0"/>
              <a:sym typeface="Montserrat Light"/>
            </a:endParaRPr>
          </a:p>
          <a:p>
            <a:pPr marL="285750" indent="-285750">
              <a:spcBef>
                <a:spcPts val="300"/>
              </a:spcBef>
              <a:buClr>
                <a:schemeClr val="lt1"/>
              </a:buClr>
              <a:buSzPts val="1400"/>
              <a:buFont typeface="Arial" panose="020B0604020202020204" pitchFamily="34" charset="0"/>
              <a:buChar char="•"/>
            </a:pPr>
            <a:r>
              <a:rPr lang="en-US" dirty="0">
                <a:solidFill>
                  <a:schemeClr val="bg1"/>
                </a:solidFill>
                <a:latin typeface="Montserrat Light"/>
                <a:ea typeface="Montserrat Light"/>
                <a:cs typeface="Montserrat Light"/>
                <a:sym typeface="Montserrat Light"/>
              </a:rPr>
              <a:t>Enable search by location, date range, and other parameters</a:t>
            </a:r>
          </a:p>
          <a:p>
            <a:pPr marL="285750" indent="-285750">
              <a:spcBef>
                <a:spcPts val="300"/>
              </a:spcBef>
              <a:buClr>
                <a:schemeClr val="lt1"/>
              </a:buClr>
              <a:buSzPts val="1400"/>
              <a:buFont typeface="Arial" panose="020B0604020202020204" pitchFamily="34" charset="0"/>
              <a:buChar char="•"/>
            </a:pPr>
            <a:endParaRPr lang="en-US" sz="700" dirty="0">
              <a:solidFill>
                <a:schemeClr val="bg1"/>
              </a:solidFill>
              <a:latin typeface="Montserrat Light"/>
              <a:ea typeface="Montserrat Light"/>
              <a:cs typeface="Montserrat Light"/>
              <a:sym typeface="Montserrat Light"/>
            </a:endParaRPr>
          </a:p>
          <a:p>
            <a:pPr marL="285750" indent="-285750">
              <a:spcBef>
                <a:spcPts val="300"/>
              </a:spcBef>
              <a:buClr>
                <a:schemeClr val="lt1"/>
              </a:buClr>
              <a:buSzPts val="1400"/>
              <a:buFont typeface="Arial" panose="020B0604020202020204" pitchFamily="34" charset="0"/>
              <a:buChar char="•"/>
            </a:pPr>
            <a:r>
              <a:rPr lang="en-US" dirty="0">
                <a:solidFill>
                  <a:schemeClr val="bg1"/>
                </a:solidFill>
                <a:latin typeface="Montserrat Light"/>
                <a:ea typeface="Montserrat Light"/>
                <a:cs typeface="Montserrat Light"/>
                <a:sym typeface="Montserrat Light"/>
              </a:rPr>
              <a:t>Extend data range beyond 30 days for historical analysis</a:t>
            </a:r>
          </a:p>
          <a:p>
            <a:pPr marR="0" lvl="0" algn="l" rtl="0">
              <a:lnSpc>
                <a:spcPct val="100000"/>
              </a:lnSpc>
              <a:spcBef>
                <a:spcPts val="300"/>
              </a:spcBef>
              <a:spcAft>
                <a:spcPts val="0"/>
              </a:spcAft>
              <a:buClr>
                <a:schemeClr val="lt1"/>
              </a:buClr>
              <a:buSzPts val="1400"/>
            </a:pPr>
            <a:endParaRPr lang="en-US" b="1" dirty="0">
              <a:solidFill>
                <a:schemeClr val="bg1">
                  <a:lumMod val="95000"/>
                </a:schemeClr>
              </a:solidFill>
              <a:latin typeface="Montserrat" panose="00000500000000000000" pitchFamily="2" charset="0"/>
              <a:ea typeface="Montserrat Light"/>
              <a:cs typeface="Montserrat Light"/>
              <a:sym typeface="Montserrat Light"/>
            </a:endParaRPr>
          </a:p>
          <a:p>
            <a:pPr marR="0" lvl="0" algn="l" rtl="0">
              <a:lnSpc>
                <a:spcPct val="100000"/>
              </a:lnSpc>
              <a:spcBef>
                <a:spcPts val="300"/>
              </a:spcBef>
              <a:spcAft>
                <a:spcPts val="0"/>
              </a:spcAft>
              <a:buClr>
                <a:schemeClr val="lt1"/>
              </a:buClr>
              <a:buSzPts val="1400"/>
            </a:pPr>
            <a:r>
              <a:rPr lang="en-US" b="1" dirty="0">
                <a:solidFill>
                  <a:schemeClr val="bg1">
                    <a:lumMod val="95000"/>
                  </a:schemeClr>
                </a:solidFill>
                <a:latin typeface="Montserrat" panose="00000500000000000000" pitchFamily="2" charset="0"/>
                <a:ea typeface="Montserrat Light"/>
                <a:cs typeface="Montserrat Light"/>
                <a:sym typeface="Montserrat Light"/>
              </a:rPr>
              <a:t>Improving Safety and Education</a:t>
            </a:r>
          </a:p>
          <a:p>
            <a:pPr marR="0" lvl="0" algn="l" rtl="0">
              <a:lnSpc>
                <a:spcPct val="100000"/>
              </a:lnSpc>
              <a:spcBef>
                <a:spcPts val="300"/>
              </a:spcBef>
              <a:spcAft>
                <a:spcPts val="0"/>
              </a:spcAft>
              <a:buClr>
                <a:schemeClr val="lt1"/>
              </a:buClr>
              <a:buSzPts val="1400"/>
            </a:pPr>
            <a:endParaRPr lang="en-US" sz="200" b="1" dirty="0">
              <a:solidFill>
                <a:schemeClr val="bg1">
                  <a:lumMod val="95000"/>
                </a:schemeClr>
              </a:solidFill>
              <a:latin typeface="Montserrat" panose="00000500000000000000" pitchFamily="2" charset="0"/>
              <a:ea typeface="Montserrat Light"/>
              <a:cs typeface="Montserrat Light"/>
              <a:sym typeface="Montserrat Light"/>
            </a:endParaRPr>
          </a:p>
          <a:p>
            <a:pPr marL="285750" marR="0" lvl="0" indent="-285750" algn="l" rtl="0">
              <a:lnSpc>
                <a:spcPct val="100000"/>
              </a:lnSpc>
              <a:spcBef>
                <a:spcPts val="300"/>
              </a:spcBef>
              <a:spcAft>
                <a:spcPts val="0"/>
              </a:spcAft>
              <a:buClr>
                <a:schemeClr val="lt1"/>
              </a:buClr>
              <a:buSzPts val="1400"/>
              <a:buFont typeface="Arial" panose="020B0604020202020204" pitchFamily="34" charset="0"/>
              <a:buChar char="•"/>
            </a:pPr>
            <a:r>
              <a:rPr lang="en-US" dirty="0">
                <a:solidFill>
                  <a:schemeClr val="bg1"/>
                </a:solidFill>
                <a:latin typeface="Montserrat Light"/>
                <a:ea typeface="Montserrat Light"/>
                <a:cs typeface="Montserrat Light"/>
                <a:sym typeface="Montserrat Light"/>
              </a:rPr>
              <a:t>Setup real-time, custom alerts based on user preferences</a:t>
            </a:r>
          </a:p>
          <a:p>
            <a:pPr marL="574675">
              <a:spcBef>
                <a:spcPts val="300"/>
              </a:spcBef>
              <a:buClr>
                <a:schemeClr val="lt1"/>
              </a:buClr>
              <a:buSzPts val="1400"/>
            </a:pPr>
            <a:r>
              <a:rPr lang="en-US" sz="1050" dirty="0">
                <a:solidFill>
                  <a:schemeClr val="tx2">
                    <a:lumMod val="85000"/>
                  </a:schemeClr>
                </a:solidFill>
                <a:latin typeface="Montserrat Light"/>
                <a:sym typeface="Montserrat Light"/>
              </a:rPr>
              <a:t>e.g., Location, Magnitude Range</a:t>
            </a:r>
          </a:p>
          <a:p>
            <a:pPr marL="285750" marR="0" lvl="0" indent="-285750" algn="l" rtl="0">
              <a:lnSpc>
                <a:spcPct val="100000"/>
              </a:lnSpc>
              <a:spcBef>
                <a:spcPts val="300"/>
              </a:spcBef>
              <a:spcAft>
                <a:spcPts val="0"/>
              </a:spcAft>
              <a:buClr>
                <a:schemeClr val="lt1"/>
              </a:buClr>
              <a:buSzPts val="1400"/>
              <a:buFont typeface="Arial" panose="020B0604020202020204" pitchFamily="34" charset="0"/>
              <a:buChar char="•"/>
            </a:pPr>
            <a:endParaRPr lang="en-US" sz="700" dirty="0">
              <a:solidFill>
                <a:schemeClr val="lt1"/>
              </a:solidFill>
              <a:latin typeface="Montserrat Light"/>
              <a:ea typeface="Montserrat Light"/>
              <a:cs typeface="Montserrat Light"/>
              <a:sym typeface="Montserrat Light"/>
            </a:endParaRPr>
          </a:p>
          <a:p>
            <a:pPr marL="285750" marR="0" lvl="0" indent="-285750" algn="l" rtl="0">
              <a:lnSpc>
                <a:spcPct val="100000"/>
              </a:lnSpc>
              <a:spcBef>
                <a:spcPts val="300"/>
              </a:spcBef>
              <a:spcAft>
                <a:spcPts val="0"/>
              </a:spcAft>
              <a:buClr>
                <a:schemeClr val="lt1"/>
              </a:buClr>
              <a:buSzPts val="1400"/>
              <a:buFont typeface="Arial" panose="020B0604020202020204" pitchFamily="34" charset="0"/>
              <a:buChar char="•"/>
            </a:pPr>
            <a:r>
              <a:rPr lang="en-US" dirty="0">
                <a:solidFill>
                  <a:schemeClr val="bg1"/>
                </a:solidFill>
                <a:latin typeface="Montserrat Light"/>
                <a:ea typeface="Montserrat Light"/>
                <a:cs typeface="Montserrat Light"/>
                <a:sym typeface="Montserrat Light"/>
              </a:rPr>
              <a:t>Share safety information </a:t>
            </a:r>
          </a:p>
          <a:p>
            <a:pPr marL="573088" lvl="3">
              <a:spcBef>
                <a:spcPts val="300"/>
              </a:spcBef>
              <a:buClr>
                <a:schemeClr val="lt1"/>
              </a:buClr>
              <a:buSzPts val="1400"/>
            </a:pPr>
            <a:r>
              <a:rPr lang="en-US" sz="1050" dirty="0">
                <a:solidFill>
                  <a:schemeClr val="tx2">
                    <a:lumMod val="85000"/>
                  </a:schemeClr>
                </a:solidFill>
                <a:latin typeface="Montserrat Light"/>
                <a:ea typeface="Montserrat Light"/>
                <a:cs typeface="Montserrat Light"/>
                <a:sym typeface="Montserrat Light"/>
              </a:rPr>
              <a:t>e.g., How to prepare for an earthquake? What to do during an earthquake? What to check for after an earthquake?</a:t>
            </a:r>
          </a:p>
          <a:p>
            <a:pPr>
              <a:spcBef>
                <a:spcPts val="300"/>
              </a:spcBef>
              <a:buClr>
                <a:schemeClr val="lt1"/>
              </a:buClr>
              <a:buSzPts val="1400"/>
            </a:pPr>
            <a:endParaRPr lang="en-US" sz="700" b="1" dirty="0">
              <a:solidFill>
                <a:schemeClr val="lt1"/>
              </a:solidFill>
              <a:latin typeface="Montserrat" panose="00000500000000000000" pitchFamily="2" charset="0"/>
              <a:sym typeface="Montserrat Light"/>
            </a:endParaRPr>
          </a:p>
          <a:p>
            <a:pPr marL="285750" marR="0" lvl="0" indent="-285750" algn="l" rtl="0">
              <a:lnSpc>
                <a:spcPct val="100000"/>
              </a:lnSpc>
              <a:spcBef>
                <a:spcPts val="300"/>
              </a:spcBef>
              <a:spcAft>
                <a:spcPts val="0"/>
              </a:spcAft>
              <a:buClr>
                <a:schemeClr val="lt1"/>
              </a:buClr>
              <a:buSzPts val="1400"/>
              <a:buFont typeface="Arial" panose="020B0604020202020204" pitchFamily="34" charset="0"/>
              <a:buChar char="•"/>
            </a:pPr>
            <a:r>
              <a:rPr lang="en-US" dirty="0">
                <a:solidFill>
                  <a:schemeClr val="bg1"/>
                </a:solidFill>
                <a:latin typeface="Montserrat Light"/>
                <a:ea typeface="Montserrat Light"/>
                <a:cs typeface="Montserrat Light"/>
                <a:sym typeface="Montserrat Light"/>
              </a:rPr>
              <a:t>Translate magnitude scale into easily understandable terms</a:t>
            </a:r>
          </a:p>
          <a:p>
            <a:pPr marL="573088" marR="0" lvl="0" algn="l" rtl="0">
              <a:lnSpc>
                <a:spcPct val="100000"/>
              </a:lnSpc>
              <a:spcBef>
                <a:spcPts val="300"/>
              </a:spcBef>
              <a:spcAft>
                <a:spcPts val="0"/>
              </a:spcAft>
              <a:buClr>
                <a:schemeClr val="lt1"/>
              </a:buClr>
              <a:buSzPts val="1400"/>
            </a:pPr>
            <a:r>
              <a:rPr lang="en-US" sz="1050" dirty="0">
                <a:solidFill>
                  <a:schemeClr val="tx2">
                    <a:lumMod val="85000"/>
                  </a:schemeClr>
                </a:solidFill>
                <a:latin typeface="Montserrat Light"/>
                <a:sym typeface="Montserrat Light"/>
              </a:rPr>
              <a:t>e.g., What does a 4.8 magnitude practically mean?</a:t>
            </a:r>
          </a:p>
          <a:p>
            <a:pPr marL="285750" marR="0" lvl="0" indent="-285750" algn="l" rtl="0">
              <a:lnSpc>
                <a:spcPct val="100000"/>
              </a:lnSpc>
              <a:spcBef>
                <a:spcPts val="300"/>
              </a:spcBef>
              <a:spcAft>
                <a:spcPts val="0"/>
              </a:spcAft>
              <a:buClr>
                <a:schemeClr val="lt1"/>
              </a:buClr>
              <a:buSzPts val="1400"/>
              <a:buFont typeface="Arial" panose="020B0604020202020204" pitchFamily="34" charset="0"/>
              <a:buChar char="•"/>
            </a:pPr>
            <a:endParaRPr lang="en-US" dirty="0">
              <a:solidFill>
                <a:schemeClr val="lt1"/>
              </a:solidFill>
              <a:latin typeface="Montserrat Light"/>
              <a:ea typeface="Montserrat Light"/>
              <a:cs typeface="Montserrat Light"/>
              <a:sym typeface="Montserrat Light"/>
            </a:endParaRPr>
          </a:p>
        </p:txBody>
      </p:sp>
      <p:sp>
        <p:nvSpPr>
          <p:cNvPr id="2" name="Google Shape;122;p24">
            <a:extLst>
              <a:ext uri="{FF2B5EF4-FFF2-40B4-BE49-F238E27FC236}">
                <a16:creationId xmlns:a16="http://schemas.microsoft.com/office/drawing/2014/main" id="{2DDABA0B-2C62-4C60-9B4E-9697B3BF4389}"/>
              </a:ext>
            </a:extLst>
          </p:cNvPr>
          <p:cNvSpPr/>
          <p:nvPr/>
        </p:nvSpPr>
        <p:spPr>
          <a:xfrm>
            <a:off x="301841" y="349531"/>
            <a:ext cx="748628" cy="68625"/>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24C2B918-4240-8DDC-12E9-654FF3A7C075}"/>
              </a:ext>
            </a:extLst>
          </p:cNvPr>
          <p:cNvGrpSpPr/>
          <p:nvPr/>
        </p:nvGrpSpPr>
        <p:grpSpPr>
          <a:xfrm>
            <a:off x="6455558" y="288913"/>
            <a:ext cx="1834481" cy="974946"/>
            <a:chOff x="6250372" y="96262"/>
            <a:chExt cx="2489316" cy="1322963"/>
          </a:xfrm>
        </p:grpSpPr>
        <p:sp>
          <p:nvSpPr>
            <p:cNvPr id="231" name="Google Shape;231;p31"/>
            <p:cNvSpPr/>
            <p:nvPr/>
          </p:nvSpPr>
          <p:spPr>
            <a:xfrm>
              <a:off x="6431757" y="1368682"/>
              <a:ext cx="2257424" cy="50543"/>
            </a:xfrm>
            <a:prstGeom prst="rect">
              <a:avLst/>
            </a:prstGeom>
            <a:solidFill>
              <a:schemeClr val="accent2">
                <a:lumMod val="60000"/>
                <a:lumOff val="40000"/>
                <a:alpha val="200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8A07DA14-76AC-458A-DBF6-98363FB83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372" y="96262"/>
              <a:ext cx="2489316" cy="127242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p:nvPr/>
        </p:nvSpPr>
        <p:spPr>
          <a:xfrm>
            <a:off x="0" y="0"/>
            <a:ext cx="9171600" cy="5143500"/>
          </a:xfrm>
          <a:prstGeom prst="rect">
            <a:avLst/>
          </a:prstGeom>
          <a:solidFill>
            <a:schemeClr val="dk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0"/>
          <p:cNvSpPr txBox="1"/>
          <p:nvPr/>
        </p:nvSpPr>
        <p:spPr>
          <a:xfrm>
            <a:off x="301841" y="535873"/>
            <a:ext cx="5877016" cy="588633"/>
          </a:xfrm>
          <a:prstGeom prst="rect">
            <a:avLst/>
          </a:prstGeom>
          <a:noFill/>
          <a:ln>
            <a:noFill/>
          </a:ln>
        </p:spPr>
        <p:txBody>
          <a:bodyPr spcFirstLastPara="1" wrap="square" lIns="34300" tIns="17150" rIns="34300" bIns="17150" anchor="t" anchorCtr="0">
            <a:spAutoFit/>
          </a:bodyPr>
          <a:lstStyle/>
          <a:p>
            <a:r>
              <a:rPr lang="en" sz="3600" b="1" u="sng" dirty="0">
                <a:solidFill>
                  <a:schemeClr val="lt1"/>
                </a:solidFill>
                <a:latin typeface="Montserrat SemiBold"/>
                <a:sym typeface="Montserrat SemiBold"/>
              </a:rPr>
              <a:t>Ethical Considerations</a:t>
            </a:r>
            <a:endParaRPr sz="3600" b="1" u="sng" dirty="0">
              <a:solidFill>
                <a:schemeClr val="lt1"/>
              </a:solidFill>
              <a:latin typeface="Montserrat SemiBold"/>
            </a:endParaRPr>
          </a:p>
        </p:txBody>
      </p:sp>
      <p:sp>
        <p:nvSpPr>
          <p:cNvPr id="5" name="TextBox 4">
            <a:extLst>
              <a:ext uri="{FF2B5EF4-FFF2-40B4-BE49-F238E27FC236}">
                <a16:creationId xmlns:a16="http://schemas.microsoft.com/office/drawing/2014/main" id="{0BE48E67-0F62-4221-B897-E7760BFFBAD5}"/>
              </a:ext>
            </a:extLst>
          </p:cNvPr>
          <p:cNvSpPr txBox="1"/>
          <p:nvPr/>
        </p:nvSpPr>
        <p:spPr>
          <a:xfrm>
            <a:off x="257452" y="1447060"/>
            <a:ext cx="7705818" cy="2462213"/>
          </a:xfrm>
          <a:prstGeom prst="rect">
            <a:avLst/>
          </a:prstGeom>
          <a:noFill/>
        </p:spPr>
        <p:txBody>
          <a:bodyPr wrap="square" rtlCol="0">
            <a:spAutoFit/>
          </a:bodyPr>
          <a:lstStyle/>
          <a:p>
            <a:pPr marL="457200" indent="-273050">
              <a:buClr>
                <a:srgbClr val="F3F3F3"/>
              </a:buClr>
              <a:buSzPts val="700"/>
              <a:buFont typeface="Montserrat Light"/>
              <a:buChar char="●"/>
            </a:pPr>
            <a:r>
              <a:rPr lang="en-US" b="1" dirty="0">
                <a:solidFill>
                  <a:srgbClr val="D9D9D9"/>
                </a:solidFill>
                <a:latin typeface="Montserrat Light" panose="00000400000000000000" pitchFamily="2" charset="0"/>
              </a:rPr>
              <a:t>All data gleaned from the United States Geological Survey (USGS) website.</a:t>
            </a:r>
          </a:p>
          <a:p>
            <a:pPr marL="184150">
              <a:buClr>
                <a:srgbClr val="F3F3F3"/>
              </a:buClr>
              <a:buSzPts val="700"/>
            </a:pPr>
            <a:endParaRPr lang="en-US" b="1" dirty="0">
              <a:solidFill>
                <a:srgbClr val="D9D9D9"/>
              </a:solidFill>
              <a:latin typeface="Montserrat Light" panose="00000400000000000000" pitchFamily="2" charset="0"/>
            </a:endParaRPr>
          </a:p>
          <a:p>
            <a:pPr marL="457200" indent="-273050">
              <a:buClr>
                <a:srgbClr val="F3F3F3"/>
              </a:buClr>
              <a:buSzPts val="700"/>
              <a:buFont typeface="Montserrat Light"/>
              <a:buChar char="●"/>
            </a:pPr>
            <a:r>
              <a:rPr lang="en-US" b="1" dirty="0">
                <a:solidFill>
                  <a:srgbClr val="D9D9D9"/>
                </a:solidFill>
                <a:latin typeface="Montserrat Light" panose="00000400000000000000" pitchFamily="2" charset="0"/>
              </a:rPr>
              <a:t>The dataset includes geographic information, including latitude, longitude, magnitude, and other relevant data. </a:t>
            </a:r>
          </a:p>
          <a:p>
            <a:pPr marL="184150">
              <a:buClr>
                <a:srgbClr val="F3F3F3"/>
              </a:buClr>
              <a:buSzPts val="700"/>
            </a:pPr>
            <a:endParaRPr lang="en-US" b="1" dirty="0">
              <a:solidFill>
                <a:srgbClr val="D9D9D9"/>
              </a:solidFill>
              <a:latin typeface="Montserrat Light" panose="00000400000000000000" pitchFamily="2" charset="0"/>
            </a:endParaRPr>
          </a:p>
          <a:p>
            <a:pPr marL="457200" indent="-273050">
              <a:buClr>
                <a:srgbClr val="F3F3F3"/>
              </a:buClr>
              <a:buSzPts val="700"/>
              <a:buFont typeface="Montserrat Light"/>
              <a:buChar char="●"/>
            </a:pPr>
            <a:r>
              <a:rPr lang="en-US" b="1" dirty="0">
                <a:solidFill>
                  <a:srgbClr val="D9D9D9"/>
                </a:solidFill>
                <a:latin typeface="Montserrat Light" panose="00000400000000000000" pitchFamily="2" charset="0"/>
              </a:rPr>
              <a:t>The data is generated from the global and national seismic network.</a:t>
            </a:r>
          </a:p>
          <a:p>
            <a:pPr marL="184150">
              <a:buClr>
                <a:srgbClr val="F3F3F3"/>
              </a:buClr>
              <a:buSzPts val="700"/>
            </a:pPr>
            <a:endParaRPr lang="en-US" b="1" dirty="0">
              <a:solidFill>
                <a:srgbClr val="D9D9D9"/>
              </a:solidFill>
              <a:latin typeface="Montserrat Light" panose="00000400000000000000" pitchFamily="2" charset="0"/>
            </a:endParaRPr>
          </a:p>
          <a:p>
            <a:pPr marL="457200" indent="-273050">
              <a:buClr>
                <a:srgbClr val="F3F3F3"/>
              </a:buClr>
              <a:buSzPts val="700"/>
              <a:buFont typeface="Montserrat Light"/>
              <a:buChar char="●"/>
            </a:pPr>
            <a:r>
              <a:rPr lang="en-US" b="1" dirty="0">
                <a:solidFill>
                  <a:srgbClr val="D9D9D9"/>
                </a:solidFill>
                <a:latin typeface="Montserrat Light" panose="00000400000000000000" pitchFamily="2" charset="0"/>
              </a:rPr>
              <a:t>The data presented provides a 30-day overview of earthquake activity throughout the world. </a:t>
            </a:r>
          </a:p>
          <a:p>
            <a:pPr marL="184150">
              <a:buClr>
                <a:srgbClr val="F3F3F3"/>
              </a:buClr>
              <a:buSzPts val="700"/>
            </a:pPr>
            <a:endParaRPr lang="en-US" b="1" dirty="0">
              <a:solidFill>
                <a:srgbClr val="D9D9D9"/>
              </a:solidFill>
              <a:latin typeface="Montserrat Light" panose="00000400000000000000" pitchFamily="2" charset="0"/>
            </a:endParaRPr>
          </a:p>
          <a:p>
            <a:pPr marL="457200" indent="-273050">
              <a:buClr>
                <a:srgbClr val="F3F3F3"/>
              </a:buClr>
              <a:buSzPts val="700"/>
              <a:buFont typeface="Montserrat Light"/>
              <a:buChar char="●"/>
            </a:pPr>
            <a:r>
              <a:rPr lang="en-US" b="1" dirty="0">
                <a:solidFill>
                  <a:srgbClr val="D9D9D9"/>
                </a:solidFill>
                <a:latin typeface="Montserrat Light" panose="00000400000000000000" pitchFamily="2" charset="0"/>
              </a:rPr>
              <a:t>The dataset does not contain any personally identifiable information (PII).</a:t>
            </a:r>
          </a:p>
        </p:txBody>
      </p:sp>
      <p:pic>
        <p:nvPicPr>
          <p:cNvPr id="7" name="Graphic 6" descr="Man in business attire">
            <a:extLst>
              <a:ext uri="{FF2B5EF4-FFF2-40B4-BE49-F238E27FC236}">
                <a16:creationId xmlns:a16="http://schemas.microsoft.com/office/drawing/2014/main" id="{47A62CAE-CE51-7142-AB2A-00B3AC8A47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9442" y="137721"/>
            <a:ext cx="1304925" cy="1762125"/>
          </a:xfrm>
          <a:prstGeom prst="rect">
            <a:avLst/>
          </a:prstGeom>
        </p:spPr>
      </p:pic>
      <p:sp>
        <p:nvSpPr>
          <p:cNvPr id="2" name="Google Shape;122;p24">
            <a:extLst>
              <a:ext uri="{FF2B5EF4-FFF2-40B4-BE49-F238E27FC236}">
                <a16:creationId xmlns:a16="http://schemas.microsoft.com/office/drawing/2014/main" id="{80622C91-3BC3-23D7-CEBD-07401C574238}"/>
              </a:ext>
            </a:extLst>
          </p:cNvPr>
          <p:cNvSpPr/>
          <p:nvPr/>
        </p:nvSpPr>
        <p:spPr>
          <a:xfrm>
            <a:off x="301841" y="349531"/>
            <a:ext cx="748628" cy="68625"/>
          </a:xfrm>
          <a:prstGeom prst="rect">
            <a:avLst/>
          </a:prstGeom>
          <a:solidFill>
            <a:schemeClr val="accent3"/>
          </a:solidFill>
          <a:ln w="12700" cap="flat" cmpd="sng">
            <a:solidFill>
              <a:srgbClr val="065956"/>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p:nvPr/>
        </p:nvSpPr>
        <p:spPr>
          <a:xfrm flipH="1">
            <a:off x="-76050" y="500"/>
            <a:ext cx="9285000" cy="5143500"/>
          </a:xfrm>
          <a:prstGeom prst="rect">
            <a:avLst/>
          </a:prstGeom>
          <a:solidFill>
            <a:schemeClr val="dk2">
              <a:alpha val="8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255" name="Google Shape;255;p32"/>
          <p:cNvGrpSpPr/>
          <p:nvPr/>
        </p:nvGrpSpPr>
        <p:grpSpPr>
          <a:xfrm>
            <a:off x="-1471135" y="1051494"/>
            <a:ext cx="3526102" cy="3041526"/>
            <a:chOff x="13649325" y="7109084"/>
            <a:chExt cx="2904532" cy="2505995"/>
          </a:xfrm>
        </p:grpSpPr>
        <p:sp>
          <p:nvSpPr>
            <p:cNvPr id="256" name="Google Shape;256;p32"/>
            <p:cNvSpPr/>
            <p:nvPr/>
          </p:nvSpPr>
          <p:spPr>
            <a:xfrm>
              <a:off x="14194691" y="8687992"/>
              <a:ext cx="1813800" cy="399300"/>
            </a:xfrm>
            <a:prstGeom prst="rect">
              <a:avLst/>
            </a:prstGeom>
            <a:solidFill>
              <a:schemeClr val="accent3">
                <a:alpha val="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7" name="Google Shape;257;p32"/>
            <p:cNvSpPr/>
            <p:nvPr/>
          </p:nvSpPr>
          <p:spPr>
            <a:xfrm>
              <a:off x="13649325" y="9215779"/>
              <a:ext cx="1813800" cy="399300"/>
            </a:xfrm>
            <a:prstGeom prst="rect">
              <a:avLst/>
            </a:prstGeom>
            <a:solidFill>
              <a:schemeClr val="accent3">
                <a:alpha val="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8" name="Google Shape;258;p32"/>
            <p:cNvSpPr/>
            <p:nvPr/>
          </p:nvSpPr>
          <p:spPr>
            <a:xfrm>
              <a:off x="14740057" y="8160204"/>
              <a:ext cx="1813800" cy="399300"/>
            </a:xfrm>
            <a:prstGeom prst="rect">
              <a:avLst/>
            </a:prstGeom>
            <a:solidFill>
              <a:schemeClr val="accent3">
                <a:alpha val="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9" name="Google Shape;259;p32"/>
            <p:cNvSpPr/>
            <p:nvPr/>
          </p:nvSpPr>
          <p:spPr>
            <a:xfrm>
              <a:off x="14194691" y="7632416"/>
              <a:ext cx="1813800" cy="399300"/>
            </a:xfrm>
            <a:prstGeom prst="rect">
              <a:avLst/>
            </a:prstGeom>
            <a:solidFill>
              <a:schemeClr val="accent3">
                <a:alpha val="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0" name="Google Shape;260;p32"/>
            <p:cNvSpPr/>
            <p:nvPr/>
          </p:nvSpPr>
          <p:spPr>
            <a:xfrm>
              <a:off x="13649325" y="7109084"/>
              <a:ext cx="1813800" cy="399300"/>
            </a:xfrm>
            <a:prstGeom prst="rect">
              <a:avLst/>
            </a:prstGeom>
            <a:solidFill>
              <a:schemeClr val="accent3">
                <a:alpha val="9800"/>
              </a:schemeClr>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61" name="Google Shape;261;p32"/>
          <p:cNvSpPr txBox="1"/>
          <p:nvPr/>
        </p:nvSpPr>
        <p:spPr>
          <a:xfrm>
            <a:off x="2125903" y="1928977"/>
            <a:ext cx="6237000" cy="1050298"/>
          </a:xfrm>
          <a:prstGeom prst="rect">
            <a:avLst/>
          </a:prstGeom>
          <a:noFill/>
          <a:ln>
            <a:noFill/>
          </a:ln>
        </p:spPr>
        <p:txBody>
          <a:bodyPr spcFirstLastPara="1" wrap="square" lIns="34300" tIns="17150" rIns="34300" bIns="17150" anchor="t" anchorCtr="0">
            <a:spAutoFit/>
          </a:bodyPr>
          <a:lstStyle/>
          <a:p>
            <a:pPr marL="0" marR="0" lvl="0" indent="0" rtl="0">
              <a:spcBef>
                <a:spcPts val="0"/>
              </a:spcBef>
              <a:spcAft>
                <a:spcPts val="0"/>
              </a:spcAft>
              <a:buNone/>
            </a:pPr>
            <a:r>
              <a:rPr lang="en" sz="6600" b="1" dirty="0">
                <a:solidFill>
                  <a:schemeClr val="lt1"/>
                </a:solidFill>
                <a:latin typeface="Montserrat SemiBold"/>
                <a:ea typeface="Montserrat SemiBold"/>
                <a:cs typeface="Montserrat SemiBold"/>
                <a:sym typeface="Montserrat SemiBold"/>
              </a:rPr>
              <a:t>Questions?</a:t>
            </a:r>
            <a:endParaRPr sz="6600" dirty="0"/>
          </a:p>
        </p:txBody>
      </p:sp>
    </p:spTree>
    <p:extLst>
      <p:ext uri="{BB962C8B-B14F-4D97-AF65-F5344CB8AC3E}">
        <p14:creationId xmlns:p14="http://schemas.microsoft.com/office/powerpoint/2010/main" val="12144435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74">
      <a:dk1>
        <a:srgbClr val="999999"/>
      </a:dk1>
      <a:lt1>
        <a:srgbClr val="FFFFFF"/>
      </a:lt1>
      <a:dk2>
        <a:srgbClr val="084745"/>
      </a:dk2>
      <a:lt2>
        <a:srgbClr val="FFFFFF"/>
      </a:lt2>
      <a:accent1>
        <a:srgbClr val="097A76"/>
      </a:accent1>
      <a:accent2>
        <a:srgbClr val="0B9C91"/>
      </a:accent2>
      <a:accent3>
        <a:srgbClr val="03CB99"/>
      </a:accent3>
      <a:accent4>
        <a:srgbClr val="097A76"/>
      </a:accent4>
      <a:accent5>
        <a:srgbClr val="0B9C91"/>
      </a:accent5>
      <a:accent6>
        <a:srgbClr val="03CB99"/>
      </a:accent6>
      <a:hlink>
        <a:srgbClr val="9FD368"/>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511</Words>
  <Application>Microsoft Office PowerPoint</Application>
  <PresentationFormat>On-screen Show (16:9)</PresentationFormat>
  <Paragraphs>79</Paragraphs>
  <Slides>9</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Montserrat ExtraBold</vt:lpstr>
      <vt:lpstr>Montserrat</vt:lpstr>
      <vt:lpstr>Montserrat SemiBold</vt:lpstr>
      <vt:lpstr>Lato Light</vt:lpstr>
      <vt:lpstr>Slack-Lato</vt:lpstr>
      <vt:lpstr>Calibri</vt:lpstr>
      <vt:lpstr>Arial</vt:lpstr>
      <vt:lpstr>Montserrat Light</vt:lpstr>
      <vt:lpstr>Montserrat Medium</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Scarlata</dc:creator>
  <cp:lastModifiedBy>Christopher Scarlata</cp:lastModifiedBy>
  <cp:revision>5</cp:revision>
  <dcterms:modified xsi:type="dcterms:W3CDTF">2024-04-17T01:30:35Z</dcterms:modified>
</cp:coreProperties>
</file>